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9" r:id="rId11"/>
    <p:sldId id="268" r:id="rId12"/>
    <p:sldId id="271" r:id="rId13"/>
    <p:sldId id="270" r:id="rId14"/>
    <p:sldId id="272" r:id="rId15"/>
    <p:sldId id="275" r:id="rId16"/>
    <p:sldId id="273" r:id="rId17"/>
    <p:sldId id="276" r:id="rId18"/>
    <p:sldId id="277" r:id="rId19"/>
    <p:sldId id="274" r:id="rId20"/>
    <p:sldId id="262" r:id="rId21"/>
    <p:sldId id="263" r:id="rId22"/>
    <p:sldId id="278" r:id="rId23"/>
    <p:sldId id="279" r:id="rId24"/>
    <p:sldId id="280" r:id="rId25"/>
    <p:sldId id="265" r:id="rId26"/>
    <p:sldId id="266" r:id="rId27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6F91F5-967F-4196-4412-76DE2CEECC6C}" v="696" dt="2023-09-06T10:03:49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5576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81414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9738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45576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81414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78B0AA8-2D78-4CD1-884F-90E993EAF55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9D1D32E-4CC8-4789-B0EF-C98CBE11692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3D585F6-61F9-41ED-AEB7-BA34698FC9E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88EDB29-C19C-412F-BE28-BA8E518DC7B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2C6DBCF-EED8-4405-9A67-C6F12E078F38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973800" y="1228680"/>
            <a:ext cx="10599840" cy="304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34AE26B-B442-487D-A842-32E623A7199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346FCA2-6A7B-4ED5-B889-4A135FB7CA8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5D903C5-4FB0-42EB-BA48-F79ED75DDD3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A6803B2-9D4D-4E3A-AA04-03084E83911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CB97F29-7A89-4A6F-908A-E3AC6E9A007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9005900-BAB4-409F-AC4F-304BBA474CE9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45576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81414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9738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/>
          </p:nvPr>
        </p:nvSpPr>
        <p:spPr>
          <a:xfrm>
            <a:off x="45576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/>
          </p:nvPr>
        </p:nvSpPr>
        <p:spPr>
          <a:xfrm>
            <a:off x="81414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FB2C1C8-0D60-4736-B634-AD8AD8FC4180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8F02F7B-7C8C-49AE-BEE0-1B49ECF72B1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8A7E8F3-24CB-4C52-A4B6-7038C89DCDD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1FBC397-6982-4759-80A5-C93C6833102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9849596-C196-417F-99B9-CBDA46DFC56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6144E56-2AD2-44E0-8431-2D170DE676A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973800" y="1228680"/>
            <a:ext cx="10599840" cy="304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58DB404-C6E7-494F-B60F-3628453B748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211AF29-B8E5-4B40-A7EA-5A03BEF212B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F51B3AF-C5F7-4444-AF9A-CCF2E5A609A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F3855FF-2D69-465D-8AB2-1CAE3B38942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840F24D-24ED-407E-8E58-C307AE33A9C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C1C8141-BE3E-4067-9CC6-8D74C93552B4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45576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81414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/>
          </p:nvPr>
        </p:nvSpPr>
        <p:spPr>
          <a:xfrm>
            <a:off x="9738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/>
          </p:nvPr>
        </p:nvSpPr>
        <p:spPr>
          <a:xfrm>
            <a:off x="45576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/>
          </p:nvPr>
        </p:nvSpPr>
        <p:spPr>
          <a:xfrm>
            <a:off x="81414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F1E6994-4967-4D38-8A55-7134543866C2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2A3D57E-142E-4193-925D-07B8CD6C168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subTitle"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3C81B80-64F8-4D24-8CE6-8E8C6D2811C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CC51ABA-CA10-4337-91EC-34167C90B53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D95E2EB-F0BA-4AF7-A759-22AB544BF90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C7101A5-CEF7-41B8-B5D1-BC68D05F270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subTitle"/>
          </p:nvPr>
        </p:nvSpPr>
        <p:spPr>
          <a:xfrm>
            <a:off x="973800" y="1228680"/>
            <a:ext cx="10599840" cy="304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039FDF3-5EB9-4941-A989-D1263CCF9D6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AA06D09-631F-4621-9C9E-70F9D692949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EEA50CC-E81B-4530-B26A-CABCD7811DF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1875263-D566-4E76-9793-B27A016E188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F8523B8-F61B-4279-9F40-A86A1361E09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5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3D8107C-7CB8-4105-973D-2DE310B55E90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45576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/>
          </p:nvPr>
        </p:nvSpPr>
        <p:spPr>
          <a:xfrm>
            <a:off x="8141400" y="20732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/>
          </p:nvPr>
        </p:nvSpPr>
        <p:spPr>
          <a:xfrm>
            <a:off x="9738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6"/>
          <p:cNvSpPr>
            <a:spLocks noGrp="1"/>
          </p:cNvSpPr>
          <p:nvPr>
            <p:ph/>
          </p:nvPr>
        </p:nvSpPr>
        <p:spPr>
          <a:xfrm>
            <a:off x="45576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7"/>
          <p:cNvSpPr>
            <a:spLocks noGrp="1"/>
          </p:cNvSpPr>
          <p:nvPr>
            <p:ph/>
          </p:nvPr>
        </p:nvSpPr>
        <p:spPr>
          <a:xfrm>
            <a:off x="8141400" y="4186440"/>
            <a:ext cx="341280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D5B0B1C-40AC-4707-8BE5-979A26BA35C7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973800" y="1228680"/>
            <a:ext cx="10599840" cy="304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405120" y="41864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405120" y="2073240"/>
            <a:ext cx="517248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973800" y="4186440"/>
            <a:ext cx="10599840" cy="192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"/>
          <p:cNvSpPr/>
          <p:nvPr/>
        </p:nvSpPr>
        <p:spPr>
          <a:xfrm>
            <a:off x="0" y="0"/>
            <a:ext cx="336240" cy="6857640"/>
          </a:xfrm>
          <a:custGeom>
            <a:avLst/>
            <a:gdLst>
              <a:gd name="textAreaLeft" fmla="*/ 0 w 336240"/>
              <a:gd name="textAreaRight" fmla="*/ 336600 w 336240"/>
              <a:gd name="textAreaTop" fmla="*/ 0 h 6857640"/>
              <a:gd name="textAreaBottom" fmla="*/ 6858000 h 6857640"/>
            </a:gdLst>
            <a:ahLst/>
            <a:cxnLst/>
            <a:rect l="textAreaLeft" t="textAreaTop" r="textAreaRight" b="textAreaBottom"/>
            <a:pathLst>
              <a:path w="252413" h="6858000">
                <a:moveTo>
                  <a:pt x="0" y="0"/>
                </a:moveTo>
                <a:lnTo>
                  <a:pt x="701" y="0"/>
                </a:lnTo>
                <a:lnTo>
                  <a:pt x="701" y="19050"/>
                </a:lnTo>
                <a:lnTo>
                  <a:pt x="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60C30"/>
          </a:solidFill>
          <a:ln w="0">
            <a:noFill/>
          </a:ln>
          <a:effectLst>
            <a:outerShdw dist="23040" dir="5400000" algn="ctr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9" name="Picture 2"/>
          <p:cNvPicPr/>
          <p:nvPr/>
        </p:nvPicPr>
        <p:blipFill>
          <a:blip r:embed="rId14"/>
          <a:stretch/>
        </p:blipFill>
        <p:spPr>
          <a:xfrm>
            <a:off x="370440" y="166680"/>
            <a:ext cx="1830600" cy="1026720"/>
          </a:xfrm>
          <a:prstGeom prst="rect">
            <a:avLst/>
          </a:prstGeom>
          <a:ln w="0">
            <a:noFill/>
          </a:ln>
        </p:spPr>
      </p:pic>
      <p:sp>
        <p:nvSpPr>
          <p:cNvPr id="2" name="Rectangle 8"/>
          <p:cNvSpPr/>
          <p:nvPr/>
        </p:nvSpPr>
        <p:spPr>
          <a:xfrm>
            <a:off x="0" y="0"/>
            <a:ext cx="336240" cy="6857640"/>
          </a:xfrm>
          <a:prstGeom prst="rect">
            <a:avLst/>
          </a:prstGeom>
          <a:solidFill>
            <a:srgbClr val="C60C30"/>
          </a:solidFill>
          <a:ln w="0">
            <a:noFill/>
          </a:ln>
          <a:effectLst>
            <a:outerShdw dist="2304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pic>
        <p:nvPicPr>
          <p:cNvPr id="3" name="Picture 2" descr="A picture containing text, aircraft&#10;&#10;Description automatically generated"/>
          <p:cNvPicPr/>
          <p:nvPr/>
        </p:nvPicPr>
        <p:blipFill>
          <a:blip r:embed="rId15"/>
          <a:stretch/>
        </p:blipFill>
        <p:spPr>
          <a:xfrm>
            <a:off x="10770840" y="266040"/>
            <a:ext cx="802800" cy="828360"/>
          </a:xfrm>
          <a:prstGeom prst="rect">
            <a:avLst/>
          </a:prstGeom>
          <a:ln w="0">
            <a:noFill/>
          </a:ln>
        </p:spPr>
      </p:pic>
      <p:sp>
        <p:nvSpPr>
          <p:cNvPr id="4" name="Rectangle 9"/>
          <p:cNvSpPr/>
          <p:nvPr/>
        </p:nvSpPr>
        <p:spPr>
          <a:xfrm>
            <a:off x="0" y="0"/>
            <a:ext cx="336240" cy="6857640"/>
          </a:xfrm>
          <a:prstGeom prst="rect">
            <a:avLst/>
          </a:prstGeom>
          <a:solidFill>
            <a:srgbClr val="C60C30"/>
          </a:solidFill>
          <a:ln w="0">
            <a:noFill/>
          </a:ln>
          <a:effectLst>
            <a:outerShdw dist="2304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1798200"/>
            <a:ext cx="10569240" cy="667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 algn="ctr">
              <a:lnSpc>
                <a:spcPct val="93000"/>
              </a:lnSpc>
              <a:buNone/>
            </a:pPr>
            <a:r>
              <a:rPr lang="en-US" sz="4000" b="0" strike="noStrike" spc="-1">
                <a:solidFill>
                  <a:srgbClr val="C60C30"/>
                </a:solidFill>
                <a:latin typeface="Arial"/>
                <a:ea typeface="ＭＳ Ｐゴシック"/>
              </a:rPr>
              <a:t>Click to edit Master title style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Picture 4"/>
          <p:cNvPicPr/>
          <p:nvPr/>
        </p:nvPicPr>
        <p:blipFill>
          <a:blip r:embed="rId16"/>
          <a:stretch/>
        </p:blipFill>
        <p:spPr>
          <a:xfrm>
            <a:off x="6323760" y="3243240"/>
            <a:ext cx="5160240" cy="268956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3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3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3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3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1"/>
          <p:cNvSpPr/>
          <p:nvPr/>
        </p:nvSpPr>
        <p:spPr>
          <a:xfrm>
            <a:off x="0" y="0"/>
            <a:ext cx="336240" cy="6857640"/>
          </a:xfrm>
          <a:custGeom>
            <a:avLst/>
            <a:gdLst>
              <a:gd name="textAreaLeft" fmla="*/ 0 w 336240"/>
              <a:gd name="textAreaRight" fmla="*/ 336600 w 336240"/>
              <a:gd name="textAreaTop" fmla="*/ 0 h 6857640"/>
              <a:gd name="textAreaBottom" fmla="*/ 6858000 h 6857640"/>
            </a:gdLst>
            <a:ahLst/>
            <a:cxnLst/>
            <a:rect l="textAreaLeft" t="textAreaTop" r="textAreaRight" b="textAreaBottom"/>
            <a:pathLst>
              <a:path w="252413" h="6858000">
                <a:moveTo>
                  <a:pt x="0" y="0"/>
                </a:moveTo>
                <a:lnTo>
                  <a:pt x="701" y="0"/>
                </a:lnTo>
                <a:lnTo>
                  <a:pt x="701" y="19050"/>
                </a:lnTo>
                <a:lnTo>
                  <a:pt x="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60C30"/>
          </a:solidFill>
          <a:ln w="0">
            <a:noFill/>
          </a:ln>
          <a:effectLst>
            <a:outerShdw dist="23040" dir="5400000" algn="ctr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45" name="Picture 2"/>
          <p:cNvPicPr/>
          <p:nvPr/>
        </p:nvPicPr>
        <p:blipFill>
          <a:blip r:embed="rId14"/>
          <a:stretch/>
        </p:blipFill>
        <p:spPr>
          <a:xfrm>
            <a:off x="370440" y="166680"/>
            <a:ext cx="1830600" cy="1026720"/>
          </a:xfrm>
          <a:prstGeom prst="rect">
            <a:avLst/>
          </a:prstGeom>
          <a:ln w="0">
            <a:noFill/>
          </a:ln>
        </p:spPr>
      </p:pic>
      <p:sp>
        <p:nvSpPr>
          <p:cNvPr id="46" name="Rectangle 8"/>
          <p:cNvSpPr/>
          <p:nvPr/>
        </p:nvSpPr>
        <p:spPr>
          <a:xfrm>
            <a:off x="0" y="0"/>
            <a:ext cx="336240" cy="6857640"/>
          </a:xfrm>
          <a:prstGeom prst="rect">
            <a:avLst/>
          </a:prstGeom>
          <a:solidFill>
            <a:srgbClr val="C60C30"/>
          </a:solidFill>
          <a:ln w="0">
            <a:noFill/>
          </a:ln>
          <a:effectLst>
            <a:outerShdw dist="2304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pic>
        <p:nvPicPr>
          <p:cNvPr id="47" name="Picture 2" descr="A picture containing text, aircraft&#10;&#10;Description automatically generated"/>
          <p:cNvPicPr/>
          <p:nvPr/>
        </p:nvPicPr>
        <p:blipFill>
          <a:blip r:embed="rId15"/>
          <a:stretch/>
        </p:blipFill>
        <p:spPr>
          <a:xfrm>
            <a:off x="10770840" y="266040"/>
            <a:ext cx="802800" cy="828360"/>
          </a:xfrm>
          <a:prstGeom prst="rect">
            <a:avLst/>
          </a:prstGeom>
          <a:ln w="0">
            <a:noFill/>
          </a:ln>
        </p:spPr>
      </p:pic>
      <p:sp>
        <p:nvSpPr>
          <p:cNvPr id="48" name="PlaceHolder 1"/>
          <p:cNvSpPr>
            <a:spLocks noGrp="1"/>
          </p:cNvSpPr>
          <p:nvPr>
            <p:ph type="body"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0">
              <a:lnSpc>
                <a:spcPct val="93000"/>
              </a:lnSpc>
              <a:spcAft>
                <a:spcPts val="1426"/>
              </a:spcAft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743040" indent="0">
              <a:lnSpc>
                <a:spcPct val="93000"/>
              </a:lnSpc>
              <a:spcAft>
                <a:spcPts val="1137"/>
              </a:spcAft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143000" indent="0">
              <a:lnSpc>
                <a:spcPct val="93000"/>
              </a:lnSpc>
              <a:spcAft>
                <a:spcPts val="850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600200" indent="0">
              <a:lnSpc>
                <a:spcPct val="93000"/>
              </a:lnSpc>
              <a:spcAft>
                <a:spcPts val="575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2057400" indent="0">
              <a:lnSpc>
                <a:spcPct val="93000"/>
              </a:lnSpc>
              <a:spcAft>
                <a:spcPts val="289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US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dt" idx="1"/>
          </p:nvPr>
        </p:nvSpPr>
        <p:spPr>
          <a:xfrm>
            <a:off x="973800" y="6356520"/>
            <a:ext cx="242964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pos="449280" algn="l"/>
                <a:tab pos="898560" algn="l"/>
                <a:tab pos="1347840" algn="l"/>
                <a:tab pos="1797120" algn="l"/>
              </a:tabLst>
              <a:def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449280" algn="l"/>
                <a:tab pos="898560" algn="l"/>
                <a:tab pos="1347840" algn="l"/>
                <a:tab pos="1797120" algn="l"/>
              </a:tabLst>
            </a:pPr>
            <a:r>
              <a: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&lt;date/time&gt;</a:t>
            </a:r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ftr" idx="2"/>
          </p:nvPr>
        </p:nvSpPr>
        <p:spPr>
          <a:xfrm>
            <a:off x="3648960" y="6356520"/>
            <a:ext cx="431136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52" name="PlaceHolder 5"/>
          <p:cNvSpPr>
            <a:spLocks noGrp="1"/>
          </p:cNvSpPr>
          <p:nvPr>
            <p:ph type="sldNum" idx="3"/>
          </p:nvPr>
        </p:nvSpPr>
        <p:spPr>
          <a:xfrm>
            <a:off x="10079640" y="6356520"/>
            <a:ext cx="149400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449280" algn="l"/>
                <a:tab pos="898560" algn="l"/>
              </a:tabLst>
              <a:def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449280" algn="l"/>
                <a:tab pos="898560" algn="l"/>
              </a:tabLst>
            </a:pPr>
            <a:fld id="{32B98851-6619-4370-9529-6851B54FF64B}" type="slidenum">
              <a: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‹#›</a:t>
            </a:fld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AutoShape 1"/>
          <p:cNvSpPr/>
          <p:nvPr/>
        </p:nvSpPr>
        <p:spPr>
          <a:xfrm>
            <a:off x="0" y="0"/>
            <a:ext cx="336240" cy="6857640"/>
          </a:xfrm>
          <a:custGeom>
            <a:avLst/>
            <a:gdLst>
              <a:gd name="textAreaLeft" fmla="*/ 0 w 336240"/>
              <a:gd name="textAreaRight" fmla="*/ 336600 w 336240"/>
              <a:gd name="textAreaTop" fmla="*/ 0 h 6857640"/>
              <a:gd name="textAreaBottom" fmla="*/ 6858000 h 6857640"/>
            </a:gdLst>
            <a:ahLst/>
            <a:cxnLst/>
            <a:rect l="textAreaLeft" t="textAreaTop" r="textAreaRight" b="textAreaBottom"/>
            <a:pathLst>
              <a:path w="252413" h="6858000">
                <a:moveTo>
                  <a:pt x="0" y="0"/>
                </a:moveTo>
                <a:lnTo>
                  <a:pt x="701" y="0"/>
                </a:lnTo>
                <a:lnTo>
                  <a:pt x="701" y="19050"/>
                </a:lnTo>
                <a:lnTo>
                  <a:pt x="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60C30"/>
          </a:solidFill>
          <a:ln w="0">
            <a:noFill/>
          </a:ln>
          <a:effectLst>
            <a:outerShdw dist="23040" dir="5400000" algn="ctr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en-GB" sz="1800" b="0" strike="noStrike" spc="-1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90" name="Picture 2"/>
          <p:cNvPicPr/>
          <p:nvPr/>
        </p:nvPicPr>
        <p:blipFill>
          <a:blip r:embed="rId14"/>
          <a:stretch/>
        </p:blipFill>
        <p:spPr>
          <a:xfrm>
            <a:off x="370440" y="166680"/>
            <a:ext cx="1830600" cy="1026720"/>
          </a:xfrm>
          <a:prstGeom prst="rect">
            <a:avLst/>
          </a:prstGeom>
          <a:ln w="0">
            <a:noFill/>
          </a:ln>
        </p:spPr>
      </p:pic>
      <p:sp>
        <p:nvSpPr>
          <p:cNvPr id="91" name="Rectangle 8"/>
          <p:cNvSpPr/>
          <p:nvPr/>
        </p:nvSpPr>
        <p:spPr>
          <a:xfrm>
            <a:off x="0" y="0"/>
            <a:ext cx="336240" cy="6857640"/>
          </a:xfrm>
          <a:prstGeom prst="rect">
            <a:avLst/>
          </a:prstGeom>
          <a:solidFill>
            <a:srgbClr val="C60C30"/>
          </a:solidFill>
          <a:ln w="0">
            <a:noFill/>
          </a:ln>
          <a:effectLst>
            <a:outerShdw dist="2304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pic>
        <p:nvPicPr>
          <p:cNvPr id="92" name="Picture 2" descr="A picture containing text, aircraft&#10;&#10;Description automatically generated"/>
          <p:cNvPicPr/>
          <p:nvPr/>
        </p:nvPicPr>
        <p:blipFill>
          <a:blip r:embed="rId15"/>
          <a:stretch/>
        </p:blipFill>
        <p:spPr>
          <a:xfrm>
            <a:off x="10770840" y="266040"/>
            <a:ext cx="802800" cy="828360"/>
          </a:xfrm>
          <a:prstGeom prst="rect">
            <a:avLst/>
          </a:prstGeom>
          <a:ln w="0">
            <a:noFill/>
          </a:ln>
        </p:spPr>
      </p:pic>
      <p:sp>
        <p:nvSpPr>
          <p:cNvPr id="93" name="PlaceHolder 1"/>
          <p:cNvSpPr>
            <a:spLocks noGrp="1"/>
          </p:cNvSpPr>
          <p:nvPr>
            <p:ph type="body"/>
          </p:nvPr>
        </p:nvSpPr>
        <p:spPr>
          <a:xfrm>
            <a:off x="973440" y="2073600"/>
            <a:ext cx="10608480" cy="4052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0">
              <a:lnSpc>
                <a:spcPct val="93000"/>
              </a:lnSpc>
              <a:spcAft>
                <a:spcPts val="1426"/>
              </a:spcAft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743040" indent="0">
              <a:lnSpc>
                <a:spcPct val="93000"/>
              </a:lnSpc>
              <a:spcAft>
                <a:spcPts val="1137"/>
              </a:spcAft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143000" indent="0">
              <a:lnSpc>
                <a:spcPct val="93000"/>
              </a:lnSpc>
              <a:spcAft>
                <a:spcPts val="850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title"/>
          </p:nvPr>
        </p:nvSpPr>
        <p:spPr>
          <a:xfrm>
            <a:off x="914400" y="1268640"/>
            <a:ext cx="10362960" cy="647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US" sz="3200" b="0" strike="noStrike" spc="-1">
                <a:solidFill>
                  <a:srgbClr val="C60C30"/>
                </a:solidFill>
                <a:latin typeface="Arial Bold"/>
                <a:ea typeface="ＭＳ Ｐゴシック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dt" idx="4"/>
          </p:nvPr>
        </p:nvSpPr>
        <p:spPr>
          <a:xfrm>
            <a:off x="973800" y="6356520"/>
            <a:ext cx="242964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pos="449280" algn="l"/>
                <a:tab pos="898560" algn="l"/>
                <a:tab pos="1347840" algn="l"/>
                <a:tab pos="1797120" algn="l"/>
              </a:tabLst>
              <a:def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449280" algn="l"/>
                <a:tab pos="898560" algn="l"/>
                <a:tab pos="1347840" algn="l"/>
                <a:tab pos="1797120" algn="l"/>
              </a:tabLst>
            </a:pPr>
            <a:r>
              <a: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&lt;date/time&gt;</a:t>
            </a:r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ftr" idx="5"/>
          </p:nvPr>
        </p:nvSpPr>
        <p:spPr>
          <a:xfrm>
            <a:off x="3648960" y="6356520"/>
            <a:ext cx="431136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97" name="PlaceHolder 5"/>
          <p:cNvSpPr>
            <a:spLocks noGrp="1"/>
          </p:cNvSpPr>
          <p:nvPr>
            <p:ph type="sldNum" idx="6"/>
          </p:nvPr>
        </p:nvSpPr>
        <p:spPr>
          <a:xfrm>
            <a:off x="10079640" y="6356520"/>
            <a:ext cx="149400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449280" algn="l"/>
                <a:tab pos="898560" algn="l"/>
              </a:tabLst>
              <a:def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449280" algn="l"/>
                <a:tab pos="898560" algn="l"/>
              </a:tabLst>
            </a:pPr>
            <a:fld id="{2BAB4A70-E618-4137-BE5B-B82204738484}" type="slidenum">
              <a: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‹#›</a:t>
            </a:fld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AutoShape 1"/>
          <p:cNvSpPr/>
          <p:nvPr/>
        </p:nvSpPr>
        <p:spPr>
          <a:xfrm>
            <a:off x="0" y="0"/>
            <a:ext cx="336240" cy="6857640"/>
          </a:xfrm>
          <a:custGeom>
            <a:avLst/>
            <a:gdLst>
              <a:gd name="textAreaLeft" fmla="*/ 0 w 336240"/>
              <a:gd name="textAreaRight" fmla="*/ 336600 w 336240"/>
              <a:gd name="textAreaTop" fmla="*/ 0 h 6857640"/>
              <a:gd name="textAreaBottom" fmla="*/ 6858000 h 6857640"/>
            </a:gdLst>
            <a:ahLst/>
            <a:cxnLst/>
            <a:rect l="textAreaLeft" t="textAreaTop" r="textAreaRight" b="textAreaBottom"/>
            <a:pathLst>
              <a:path w="252413" h="6858000">
                <a:moveTo>
                  <a:pt x="0" y="0"/>
                </a:moveTo>
                <a:lnTo>
                  <a:pt x="701" y="0"/>
                </a:lnTo>
                <a:lnTo>
                  <a:pt x="701" y="19050"/>
                </a:lnTo>
                <a:lnTo>
                  <a:pt x="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60C30"/>
          </a:solidFill>
          <a:ln w="0">
            <a:noFill/>
          </a:ln>
          <a:effectLst>
            <a:outerShdw dist="23040" dir="5400000" algn="ctr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135" name="Picture 2"/>
          <p:cNvPicPr/>
          <p:nvPr/>
        </p:nvPicPr>
        <p:blipFill>
          <a:blip r:embed="rId14"/>
          <a:stretch/>
        </p:blipFill>
        <p:spPr>
          <a:xfrm>
            <a:off x="370440" y="166680"/>
            <a:ext cx="1830600" cy="1026720"/>
          </a:xfrm>
          <a:prstGeom prst="rect">
            <a:avLst/>
          </a:prstGeom>
          <a:ln w="0">
            <a:noFill/>
          </a:ln>
        </p:spPr>
      </p:pic>
      <p:sp>
        <p:nvSpPr>
          <p:cNvPr id="136" name="Rectangle 8"/>
          <p:cNvSpPr/>
          <p:nvPr/>
        </p:nvSpPr>
        <p:spPr>
          <a:xfrm>
            <a:off x="0" y="0"/>
            <a:ext cx="336240" cy="6857640"/>
          </a:xfrm>
          <a:prstGeom prst="rect">
            <a:avLst/>
          </a:prstGeom>
          <a:solidFill>
            <a:srgbClr val="C60C30"/>
          </a:solidFill>
          <a:ln w="0">
            <a:noFill/>
          </a:ln>
          <a:effectLst>
            <a:outerShdw dist="2304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pic>
        <p:nvPicPr>
          <p:cNvPr id="137" name="Picture 2" descr="A picture containing text, aircraft&#10;&#10;Description automatically generated"/>
          <p:cNvPicPr/>
          <p:nvPr/>
        </p:nvPicPr>
        <p:blipFill>
          <a:blip r:embed="rId15"/>
          <a:stretch/>
        </p:blipFill>
        <p:spPr>
          <a:xfrm>
            <a:off x="10770840" y="266040"/>
            <a:ext cx="802800" cy="828360"/>
          </a:xfrm>
          <a:prstGeom prst="rect">
            <a:avLst/>
          </a:prstGeom>
          <a:ln w="0">
            <a:noFill/>
          </a:ln>
        </p:spPr>
      </p:pic>
      <p:sp>
        <p:nvSpPr>
          <p:cNvPr id="138" name="PlaceHolder 1"/>
          <p:cNvSpPr>
            <a:spLocks noGrp="1"/>
          </p:cNvSpPr>
          <p:nvPr>
            <p:ph type="body"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0">
              <a:lnSpc>
                <a:spcPct val="93000"/>
              </a:lnSpc>
              <a:spcAft>
                <a:spcPts val="1426"/>
              </a:spcAft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743040" indent="0">
              <a:lnSpc>
                <a:spcPct val="93000"/>
              </a:lnSpc>
              <a:spcAft>
                <a:spcPts val="1137"/>
              </a:spcAft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143000" indent="0">
              <a:lnSpc>
                <a:spcPct val="93000"/>
              </a:lnSpc>
              <a:spcAft>
                <a:spcPts val="850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600200" indent="0">
              <a:lnSpc>
                <a:spcPct val="93000"/>
              </a:lnSpc>
              <a:spcAft>
                <a:spcPts val="575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2057400" indent="0">
              <a:lnSpc>
                <a:spcPct val="93000"/>
              </a:lnSpc>
              <a:spcAft>
                <a:spcPts val="289"/>
              </a:spcAft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US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dt" idx="7"/>
          </p:nvPr>
        </p:nvSpPr>
        <p:spPr>
          <a:xfrm>
            <a:off x="973800" y="6356520"/>
            <a:ext cx="242964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pos="449280" algn="l"/>
                <a:tab pos="898560" algn="l"/>
                <a:tab pos="1347840" algn="l"/>
                <a:tab pos="1797120" algn="l"/>
              </a:tabLst>
              <a:def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449280" algn="l"/>
                <a:tab pos="898560" algn="l"/>
                <a:tab pos="1347840" algn="l"/>
                <a:tab pos="1797120" algn="l"/>
              </a:tabLst>
            </a:pPr>
            <a:r>
              <a: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&lt;date/time&gt;</a:t>
            </a:r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ftr" idx="8"/>
          </p:nvPr>
        </p:nvSpPr>
        <p:spPr>
          <a:xfrm>
            <a:off x="3648960" y="6356520"/>
            <a:ext cx="431136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42" name="PlaceHolder 5"/>
          <p:cNvSpPr>
            <a:spLocks noGrp="1"/>
          </p:cNvSpPr>
          <p:nvPr>
            <p:ph type="sldNum" idx="9"/>
          </p:nvPr>
        </p:nvSpPr>
        <p:spPr>
          <a:xfrm>
            <a:off x="10079640" y="6356520"/>
            <a:ext cx="1494000" cy="358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449280" algn="l"/>
                <a:tab pos="898560" algn="l"/>
              </a:tabLst>
              <a:def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449280" algn="l"/>
                <a:tab pos="898560" algn="l"/>
              </a:tabLst>
            </a:pPr>
            <a:fld id="{C927F63A-E005-48E6-8CE7-B35D3A24E4D8}" type="slidenum">
              <a:rPr lang="en-GB" sz="1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‹#›</a:t>
            </a:fld>
            <a:endParaRPr lang="en-GB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1436201" y="3431079"/>
            <a:ext cx="3984120" cy="245206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ctr">
              <a:lnSpc>
                <a:spcPct val="93000"/>
              </a:lnSpc>
              <a:spcAft>
                <a:spcPts val="1426"/>
              </a:spcAft>
              <a:tabLst>
                <a:tab pos="0" algn="l"/>
              </a:tabLst>
            </a:pPr>
            <a:r>
              <a:rPr lang="en-GB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Version </a:t>
            </a:r>
            <a:r>
              <a:rPr lang="en-GB" sz="2400" spc="-1" dirty="0">
                <a:solidFill>
                  <a:srgbClr val="000000"/>
                </a:solidFill>
                <a:latin typeface="Arial"/>
                <a:ea typeface="ＭＳ Ｐゴシック"/>
              </a:rPr>
              <a:t>Control</a:t>
            </a:r>
            <a:endParaRPr lang="en-US" dirty="0"/>
          </a:p>
          <a:p>
            <a:pPr algn="ctr">
              <a:lnSpc>
                <a:spcPct val="93000"/>
              </a:lnSpc>
              <a:spcAft>
                <a:spcPts val="1426"/>
              </a:spcAft>
              <a:tabLst>
                <a:tab pos="0" algn="l"/>
              </a:tabLst>
            </a:pPr>
            <a:r>
              <a:rPr lang="en-GB" sz="2400" spc="-1" dirty="0">
                <a:solidFill>
                  <a:srgbClr val="000000"/>
                </a:solidFill>
                <a:latin typeface="Arial"/>
                <a:ea typeface="ＭＳ Ｐゴシック"/>
              </a:rPr>
              <a:t>Chapter</a:t>
            </a:r>
            <a:r>
              <a:rPr lang="en-GB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15</a:t>
            </a:r>
            <a:endParaRPr lang="en-GB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3000"/>
              </a:lnSpc>
              <a:spcAft>
                <a:spcPts val="1426"/>
              </a:spcAft>
              <a:tabLst>
                <a:tab pos="0" algn="l"/>
              </a:tabLst>
            </a:pPr>
            <a:r>
              <a:rPr lang="en-GB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Julian M. Bass</a:t>
            </a:r>
            <a:endParaRPr lang="en-GB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title"/>
          </p:nvPr>
        </p:nvSpPr>
        <p:spPr>
          <a:xfrm>
            <a:off x="914400" y="1798200"/>
            <a:ext cx="10569240" cy="667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 algn="ctr">
              <a:lnSpc>
                <a:spcPct val="93000"/>
              </a:lnSpc>
              <a:buNone/>
            </a:pPr>
            <a:r>
              <a:rPr lang="en-GB" sz="4000" b="0" strike="noStrike" spc="-1">
                <a:solidFill>
                  <a:srgbClr val="C60C30"/>
                </a:solidFill>
                <a:latin typeface="Arial"/>
                <a:ea typeface="ＭＳ Ｐゴシック"/>
              </a:rPr>
              <a:t>Agile Software Engineering Skills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Source Code History</a:t>
            </a:r>
            <a:endParaRPr lang="en-US" dirty="0"/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565150" indent="-4572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Important git commands</a:t>
            </a:r>
            <a:endParaRPr lang="en-US" dirty="0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:\&gt;</a:t>
            </a: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git 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add </a:t>
            </a:r>
            <a:r>
              <a:rPr lang="en-US" sz="2000" spc="-1" dirty="0">
                <a:solidFill>
                  <a:srgbClr val="000000"/>
                </a:solidFill>
                <a:latin typeface="Arial"/>
                <a:cs typeface="Arial"/>
              </a:rPr>
              <a:t>– "stage" file local repository version control</a:t>
            </a: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2" name="Picture 1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8FA4F99A-49CF-3D1C-80AC-D24CEFB38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655" y="3135063"/>
            <a:ext cx="7821318" cy="319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623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Source Code History</a:t>
            </a:r>
            <a:endParaRPr lang="en-US" dirty="0"/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565150" indent="-4572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Important git commands</a:t>
            </a:r>
            <a:endParaRPr lang="en-US" dirty="0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:\&gt;</a:t>
            </a: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git 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commit – m "commit message"</a:t>
            </a:r>
            <a:r>
              <a:rPr lang="en-US" sz="2000" spc="-1" dirty="0">
                <a:solidFill>
                  <a:srgbClr val="000000"/>
                </a:solidFill>
                <a:latin typeface="Arial"/>
                <a:cs typeface="Arial"/>
              </a:rPr>
              <a:t>– commit changes to local git repository</a:t>
            </a: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2" name="Picture 1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8FA4F99A-49CF-3D1C-80AC-D24CEFB38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864" y="3357763"/>
            <a:ext cx="6875211" cy="1011871"/>
          </a:xfrm>
          <a:prstGeom prst="rect">
            <a:avLst/>
          </a:prstGeom>
        </p:spPr>
      </p:pic>
      <p:pic>
        <p:nvPicPr>
          <p:cNvPr id="3" name="Picture 2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BD5DD3A8-07B6-2B3A-6FAC-7A4D19E18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0776" y="4653388"/>
            <a:ext cx="6870272" cy="160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0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Source Code Remote Archive</a:t>
            </a:r>
            <a:endParaRPr lang="en-US" dirty="0"/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565150" indent="-4572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Important git commands</a:t>
            </a:r>
            <a:endParaRPr lang="en-US" dirty="0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:\&gt;</a:t>
            </a: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git 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log </a:t>
            </a:r>
            <a:r>
              <a:rPr lang="en-US" sz="2000" spc="-1" dirty="0">
                <a:solidFill>
                  <a:srgbClr val="000000"/>
                </a:solidFill>
                <a:latin typeface="Arial"/>
                <a:cs typeface="Arial"/>
              </a:rPr>
              <a:t>– list of commits made to local git repository</a:t>
            </a: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2" name="Picture 1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8FA4F99A-49CF-3D1C-80AC-D24CEFB38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325" y="3091831"/>
            <a:ext cx="4626973" cy="300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917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Content </a:t>
            </a: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Management</a:t>
            </a:r>
            <a:endParaRPr lang="en-US" sz="3200" b="1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Source</a:t>
            </a:r>
            <a:r>
              <a:rPr lang="en-GB" sz="320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Code History</a:t>
            </a:r>
            <a:endParaRPr lang="en-US" sz="320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1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Source Code Remote Archiving</a:t>
            </a:r>
            <a:endParaRPr lang="en-US" sz="3200" b="1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Source Code Sharing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Contents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04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Source Code Remote Archive</a:t>
            </a:r>
            <a:endParaRPr lang="en-US" dirty="0"/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565150" indent="-4572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Important git commands</a:t>
            </a:r>
            <a:endParaRPr lang="en-US" dirty="0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:\&gt;</a:t>
            </a: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git 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remote add [branch] [server repo] </a:t>
            </a:r>
            <a:r>
              <a:rPr lang="en-US" sz="2000" spc="-1" dirty="0">
                <a:solidFill>
                  <a:srgbClr val="000000"/>
                </a:solidFill>
                <a:latin typeface="Arial"/>
                <a:cs typeface="Arial"/>
              </a:rPr>
              <a:t>– link local repository to server repository</a:t>
            </a: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C:\&gt;git push </a:t>
            </a:r>
            <a:r>
              <a:rPr lang="en-US" sz="2000" spc="-1" dirty="0">
                <a:solidFill>
                  <a:srgbClr val="000000"/>
                </a:solidFill>
                <a:latin typeface="Arial"/>
                <a:cs typeface="Arial"/>
              </a:rPr>
              <a:t>– copy local commit to server repository</a:t>
            </a: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en-US" sz="2000" spc="-1" dirty="0">
                <a:latin typeface="Arial"/>
              </a:rPr>
              <a:t>:\&gt;</a:t>
            </a:r>
            <a:r>
              <a:rPr lang="en-US" sz="2000" kern="0" spc="-1" dirty="0">
                <a:latin typeface="Arial"/>
              </a:rPr>
              <a:t>git remote add </a:t>
            </a:r>
            <a:r>
              <a:rPr lang="en-US" sz="2000" spc="-1" dirty="0">
                <a:latin typeface="Arial"/>
              </a:rPr>
              <a:t>origin </a:t>
            </a:r>
            <a:r>
              <a:rPr lang="en-US" sz="2000" spc="-1" dirty="0"/>
              <a:t>https://github.com/&lt;your username&gt;/git-</a:t>
            </a:r>
            <a:r>
              <a:rPr lang="en-US" sz="2000" spc="-1" dirty="0" err="1"/>
              <a:t>test.git</a:t>
            </a:r>
            <a:endParaRPr lang="en-US" dirty="0" err="1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spc="-1" dirty="0"/>
              <a:t>C:\&gt;git push -u origin master</a:t>
            </a:r>
            <a:endParaRPr lang="en-US" dirty="0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0818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Source Code Remote Archive</a:t>
            </a:r>
            <a:endParaRPr lang="en-US" dirty="0"/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565150" indent="-4572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Important git commands</a:t>
            </a:r>
            <a:endParaRPr lang="en-US" dirty="0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b="0" strike="noStrike" kern="1200" spc="-1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en-US" sz="2000" kern="1200" spc="-1" dirty="0">
                <a:solidFill>
                  <a:srgbClr val="000000"/>
                </a:solidFill>
                <a:latin typeface="Arial"/>
                <a:cs typeface="Arial"/>
              </a:rPr>
              <a:t>:\&gt;</a:t>
            </a:r>
            <a:r>
              <a:rPr lang="en-US" sz="2000" b="0" strike="noStrike" kern="1200" spc="-1" dirty="0">
                <a:solidFill>
                  <a:srgbClr val="000000"/>
                </a:solidFill>
                <a:latin typeface="Arial"/>
                <a:cs typeface="Arial"/>
              </a:rPr>
              <a:t>git </a:t>
            </a:r>
            <a:r>
              <a:rPr lang="en-US" sz="2000" kern="1200" spc="-1">
                <a:latin typeface="Arial"/>
              </a:rPr>
              <a:t>add –A</a:t>
            </a:r>
            <a:endParaRPr lang="en-US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spc="-1"/>
              <a:t>C:\&gt;git commit -m "describe changes"</a:t>
            </a:r>
            <a:endParaRPr lang="en-US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spc="-1"/>
              <a:t>C:\&gt;git push</a:t>
            </a:r>
            <a:endParaRPr lang="en-US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900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Content </a:t>
            </a: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Management</a:t>
            </a:r>
            <a:endParaRPr lang="en-US" sz="3200" b="1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Source</a:t>
            </a:r>
            <a:r>
              <a:rPr lang="en-GB" sz="320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Code History</a:t>
            </a:r>
            <a:endParaRPr lang="en-US" sz="320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Source Code Remote Archiving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1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Source Code Sharing</a:t>
            </a:r>
            <a:endParaRPr lang="en-US" sz="32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Contents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0748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Picture 190"/>
          <p:cNvPicPr/>
          <p:nvPr/>
        </p:nvPicPr>
        <p:blipFill>
          <a:blip r:embed="rId2"/>
          <a:stretch/>
        </p:blipFill>
        <p:spPr>
          <a:xfrm>
            <a:off x="1620000" y="1080000"/>
            <a:ext cx="10015200" cy="5633280"/>
          </a:xfrm>
          <a:prstGeom prst="rect">
            <a:avLst/>
          </a:prstGeom>
          <a:ln w="0">
            <a:noFill/>
          </a:ln>
        </p:spPr>
      </p:pic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Source Code Sharing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F8AE22-76B3-DE0E-ED1E-B2A7CD0E5EAB}"/>
              </a:ext>
            </a:extLst>
          </p:cNvPr>
          <p:cNvSpPr txBox="1"/>
          <p:nvPr/>
        </p:nvSpPr>
        <p:spPr>
          <a:xfrm>
            <a:off x="1009403" y="2622467"/>
            <a:ext cx="51657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Me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E74E5E8-0A18-694E-D857-24926FBE43B0}"/>
              </a:ext>
            </a:extLst>
          </p:cNvPr>
          <p:cNvCxnSpPr/>
          <p:nvPr/>
        </p:nvCxnSpPr>
        <p:spPr>
          <a:xfrm>
            <a:off x="1249259" y="3010765"/>
            <a:ext cx="1043049" cy="7956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FF4259-5386-2715-37AB-AEC0138FAFE4}"/>
              </a:ext>
            </a:extLst>
          </p:cNvPr>
          <p:cNvSpPr txBox="1"/>
          <p:nvPr/>
        </p:nvSpPr>
        <p:spPr>
          <a:xfrm>
            <a:off x="10079182" y="1271648"/>
            <a:ext cx="15754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My colleague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C6ED159-F0AE-66E6-B39E-220BF09A7B16}"/>
              </a:ext>
            </a:extLst>
          </p:cNvPr>
          <p:cNvCxnSpPr>
            <a:cxnSpLocks/>
          </p:cNvCxnSpPr>
          <p:nvPr/>
        </p:nvCxnSpPr>
        <p:spPr>
          <a:xfrm flipH="1">
            <a:off x="10481334" y="1575830"/>
            <a:ext cx="243444" cy="4740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614E9AB-C6C7-8C6F-3DBC-21895C72B75C}"/>
              </a:ext>
            </a:extLst>
          </p:cNvPr>
          <p:cNvSpPr txBox="1"/>
          <p:nvPr/>
        </p:nvSpPr>
        <p:spPr>
          <a:xfrm>
            <a:off x="7441870" y="742206"/>
            <a:ext cx="17931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GitHub Server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85EF067-4AEF-39DC-0A0C-7B5806038FE3}"/>
              </a:ext>
            </a:extLst>
          </p:cNvPr>
          <p:cNvCxnSpPr>
            <a:cxnSpLocks/>
          </p:cNvCxnSpPr>
          <p:nvPr/>
        </p:nvCxnSpPr>
        <p:spPr>
          <a:xfrm flipH="1">
            <a:off x="7844022" y="1046388"/>
            <a:ext cx="243444" cy="4740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Picture 192"/>
          <p:cNvPicPr/>
          <p:nvPr/>
        </p:nvPicPr>
        <p:blipFill>
          <a:blip r:embed="rId2"/>
          <a:stretch/>
        </p:blipFill>
        <p:spPr>
          <a:xfrm>
            <a:off x="1620000" y="1080000"/>
            <a:ext cx="10015200" cy="5633280"/>
          </a:xfrm>
          <a:prstGeom prst="rect">
            <a:avLst/>
          </a:prstGeom>
          <a:ln w="0">
            <a:noFill/>
          </a:ln>
        </p:spPr>
      </p:pic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ea typeface="+mj-lt"/>
                <a:cs typeface="+mj-lt"/>
              </a:rPr>
              <a:t>Source Code Sharing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Branches quickly become (overly) complex</a:t>
            </a:r>
            <a:endParaRPr lang="en-US" sz="3200" b="1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Use branches with caution</a:t>
            </a:r>
            <a:endParaRPr lang="en-US" sz="320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Some argue better to add new features in main branch</a:t>
            </a: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endParaRPr lang="en-GB" sz="3200" spc="-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ea typeface="+mj-lt"/>
                <a:cs typeface="+mj-lt"/>
              </a:rPr>
              <a:t>Source Code Sharing</a:t>
            </a:r>
          </a:p>
        </p:txBody>
      </p:sp>
    </p:spTree>
    <p:extLst>
      <p:ext uri="{BB962C8B-B14F-4D97-AF65-F5344CB8AC3E}">
        <p14:creationId xmlns:p14="http://schemas.microsoft.com/office/powerpoint/2010/main" val="299731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458470" indent="-45847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Version control solves 3 problems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263650" lvl="2" indent="-45847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Font typeface="Arial"/>
              <a:buChar char="•"/>
            </a:pPr>
            <a:r>
              <a:rPr lang="en-GB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Creating change records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 </a:t>
            </a:r>
            <a:endParaRPr lang="en-US" b="0" strike="noStrike" spc="-1">
              <a:solidFill>
                <a:srgbClr val="000000"/>
              </a:solidFill>
              <a:latin typeface="Arial"/>
            </a:endParaRPr>
          </a:p>
          <a:p>
            <a:pPr marL="1263650" lvl="2" indent="-45847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Font typeface="Arial"/>
              <a:buChar char="•"/>
            </a:pPr>
            <a:r>
              <a:rPr lang="en-GB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Storing the changes we make to our evolving software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 </a:t>
            </a:r>
            <a:endParaRPr lang="en-US" b="0" strike="noStrike" spc="-1">
              <a:solidFill>
                <a:srgbClr val="000000"/>
              </a:solidFill>
              <a:latin typeface="Arial"/>
            </a:endParaRPr>
          </a:p>
          <a:p>
            <a:pPr marL="1263650" lvl="2" indent="-45847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Font typeface="Arial"/>
              <a:buChar char="•"/>
            </a:pPr>
            <a:r>
              <a:rPr lang="en-GB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Sharing and integrating code with others</a:t>
            </a:r>
            <a:endParaRPr lang="en-US" b="0" strike="noStrike" spc="-1">
              <a:solidFill>
                <a:srgbClr val="000000"/>
              </a:solidFill>
              <a:latin typeface="Arial"/>
            </a:endParaRPr>
          </a:p>
          <a:p>
            <a:pPr marL="458470" indent="-45847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Version control provides</a:t>
            </a:r>
            <a:r>
              <a:rPr lang="en-GB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 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861060" lvl="1" indent="-45847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Source code content management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861060" lvl="1" indent="-45847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Searchable change history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861060" lvl="1" indent="-45847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Archive and restore code fragments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458470" indent="-45847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Shared source code repository enables team working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Introduction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Picture 192"/>
          <p:cNvPicPr/>
          <p:nvPr/>
        </p:nvPicPr>
        <p:blipFill>
          <a:blip r:embed="rId2"/>
          <a:stretch/>
        </p:blipFill>
        <p:spPr>
          <a:xfrm>
            <a:off x="1620000" y="1080000"/>
            <a:ext cx="10015200" cy="5633280"/>
          </a:xfrm>
          <a:prstGeom prst="rect">
            <a:avLst/>
          </a:prstGeom>
          <a:ln w="0">
            <a:noFill/>
          </a:ln>
        </p:spPr>
      </p:pic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ea typeface="+mj-lt"/>
                <a:cs typeface="+mj-lt"/>
              </a:rPr>
              <a:t>Source Code Sharing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015E0D-A6C4-27F5-A2EA-20915E1B22E3}"/>
              </a:ext>
            </a:extLst>
          </p:cNvPr>
          <p:cNvSpPr txBox="1"/>
          <p:nvPr/>
        </p:nvSpPr>
        <p:spPr>
          <a:xfrm>
            <a:off x="8431480" y="4705597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Notice: main branch not same as when feature branch started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67729A5-94A9-9FBA-66A4-15A794FAC781}"/>
              </a:ext>
            </a:extLst>
          </p:cNvPr>
          <p:cNvCxnSpPr/>
          <p:nvPr/>
        </p:nvCxnSpPr>
        <p:spPr>
          <a:xfrm flipH="1" flipV="1">
            <a:off x="8220074" y="3885580"/>
            <a:ext cx="698665" cy="8471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483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 lnSpcReduction="10000"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1" spc="-1" dirty="0">
                <a:solidFill>
                  <a:srgbClr val="000000"/>
                </a:solidFill>
                <a:latin typeface="Arial"/>
                <a:ea typeface="ＭＳ Ｐゴシック"/>
              </a:rPr>
              <a:t>Important!</a:t>
            </a: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 process: 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Download main (origin, master) branch from server</a:t>
            </a:r>
            <a:endParaRPr lang="en-US" sz="2800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Merge local branch with main branch</a:t>
            </a:r>
          </a:p>
          <a:p>
            <a:pPr marL="1371600" lvl="2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Arial"/>
                <a:ea typeface="ＭＳ Ｐゴシック"/>
              </a:rPr>
              <a:t>Do this locally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Fix merge conflicts</a:t>
            </a:r>
          </a:p>
          <a:p>
            <a:pPr marL="914400" lvl="1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Only when conflicts fixed push branch back to server</a:t>
            </a: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endParaRPr lang="en-GB" sz="3200" spc="-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ea typeface="+mj-lt"/>
                <a:cs typeface="+mj-lt"/>
              </a:rPr>
              <a:t>Source Code Sharing</a:t>
            </a:r>
          </a:p>
        </p:txBody>
      </p:sp>
    </p:spTree>
    <p:extLst>
      <p:ext uri="{BB962C8B-B14F-4D97-AF65-F5344CB8AC3E}">
        <p14:creationId xmlns:p14="http://schemas.microsoft.com/office/powerpoint/2010/main" val="4224089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/>
          </p:nvPr>
        </p:nvSpPr>
        <p:spPr>
          <a:xfrm>
            <a:off x="973440" y="2073600"/>
            <a:ext cx="10608480" cy="4052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 fontScale="88500" lnSpcReduction="20000"/>
          </a:bodyPr>
          <a:lstStyle/>
          <a:p>
            <a:pPr marL="473710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Exercises 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15.1</a:t>
            </a: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and 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15.8</a:t>
            </a: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encourage creation of a learning journal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73710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Exercise 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15.2</a:t>
            </a: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GB" spc="-1" dirty="0">
                <a:ea typeface="+mn-lt"/>
                <a:cs typeface="+mn-lt"/>
              </a:rPr>
              <a:t>Create </a:t>
            </a:r>
            <a:r>
              <a:rPr lang="en-GB" sz="2800" b="0" strike="noStrike" spc="-1" dirty="0">
                <a:ea typeface="+mn-lt"/>
                <a:cs typeface="+mn-lt"/>
              </a:rPr>
              <a:t>a </a:t>
            </a:r>
            <a:r>
              <a:rPr lang="en-GB" spc="-1" dirty="0">
                <a:ea typeface="+mn-lt"/>
                <a:cs typeface="+mn-lt"/>
              </a:rPr>
              <a:t>Local Git Repository</a:t>
            </a:r>
            <a:endParaRPr lang="en-US" sz="2800" b="0" strike="noStrike" spc="-1" dirty="0">
              <a:latin typeface="Arial"/>
            </a:endParaRPr>
          </a:p>
          <a:p>
            <a:pPr marL="473710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Exercise 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15.3</a:t>
            </a: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GB" spc="-1" dirty="0">
                <a:ea typeface="+mn-lt"/>
                <a:cs typeface="+mn-lt"/>
              </a:rPr>
              <a:t>Create a Remote Git Repository </a:t>
            </a:r>
            <a:endParaRPr lang="en-US" spc="-1">
              <a:ea typeface="+mn-lt"/>
              <a:cs typeface="+mn-lt"/>
            </a:endParaRPr>
          </a:p>
          <a:p>
            <a:pPr marL="473710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Exercise 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15.4</a:t>
            </a: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GB" spc="-1" dirty="0">
                <a:ea typeface="+mn-lt"/>
                <a:cs typeface="+mn-lt"/>
              </a:rPr>
              <a:t>Create and Merge Git Branches </a:t>
            </a:r>
            <a:endParaRPr lang="en-US" sz="2800" b="0" strike="noStrike" spc="-1">
              <a:latin typeface="Arial"/>
            </a:endParaRPr>
          </a:p>
          <a:p>
            <a:pPr marL="473710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Exercise 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15.5</a:t>
            </a: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GB" spc="-1" dirty="0">
                <a:ea typeface="+mn-lt"/>
                <a:cs typeface="+mn-lt"/>
              </a:rPr>
              <a:t>Sharing Code within a Branch </a:t>
            </a:r>
            <a:endParaRPr lang="en-US" sz="2800" b="0" strike="noStrike" spc="-1">
              <a:latin typeface="Arial"/>
            </a:endParaRPr>
          </a:p>
          <a:p>
            <a:pPr marL="473710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Exercise 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15.6</a:t>
            </a: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GB" spc="-1" dirty="0">
                <a:ea typeface="+mn-lt"/>
                <a:cs typeface="+mn-lt"/>
              </a:rPr>
              <a:t>Sharing Code with Separate Branches Exercise</a:t>
            </a:r>
            <a:endParaRPr lang="en-US" sz="2800" b="0" strike="noStrike" spc="-1" dirty="0">
              <a:latin typeface="Arial"/>
            </a:endParaRPr>
          </a:p>
          <a:p>
            <a:pPr marL="473710" indent="-47371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Exercise </a:t>
            </a:r>
            <a:r>
              <a:rPr lang="en-GB" spc="-1" dirty="0">
                <a:solidFill>
                  <a:srgbClr val="000000"/>
                </a:solidFill>
                <a:latin typeface="Arial"/>
                <a:ea typeface="ＭＳ Ｐゴシック"/>
              </a:rPr>
              <a:t>15.7</a:t>
            </a:r>
            <a:r>
              <a:rPr lang="en-GB" sz="2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GB" spc="-1" dirty="0">
                <a:ea typeface="+mn-lt"/>
                <a:cs typeface="+mn-lt"/>
              </a:rPr>
              <a:t>Sharing Code within a Shared File</a:t>
            </a:r>
            <a:endParaRPr lang="en-US" sz="2800" b="0" strike="noStrike" spc="-1" dirty="0">
              <a:latin typeface="Arial"/>
            </a:endParaRPr>
          </a:p>
          <a:p>
            <a:pPr indent="0">
              <a:lnSpc>
                <a:spcPct val="93000"/>
              </a:lnSpc>
              <a:spcAft>
                <a:spcPts val="1426"/>
              </a:spcAft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3000"/>
              </a:lnSpc>
              <a:spcAft>
                <a:spcPts val="1426"/>
              </a:spcAft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title"/>
          </p:nvPr>
        </p:nvSpPr>
        <p:spPr>
          <a:xfrm>
            <a:off x="914400" y="1268640"/>
            <a:ext cx="10362960" cy="647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3200" b="0" strike="noStrike" spc="-1">
                <a:solidFill>
                  <a:srgbClr val="C60C30"/>
                </a:solidFill>
                <a:latin typeface="Arial Bold"/>
                <a:ea typeface="ＭＳ Ｐゴシック"/>
              </a:rPr>
              <a:t>Exercises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Content </a:t>
            </a:r>
            <a:r>
              <a:rPr lang="en-GB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management</a:t>
            </a:r>
            <a:endParaRPr lang="en-US" sz="2000" spc="-1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856615" lvl="1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Arial"/>
                <a:ea typeface="ＭＳ Ｐゴシック"/>
              </a:rPr>
              <a:t>Local</a:t>
            </a: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copy of file recording changes made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Source Code History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856615" lvl="1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Ability to revert to any previous version of file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Remote Archiving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856615" lvl="1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Mitigates risk of local data loss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File Sharing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856615" lvl="1" indent="-457200">
              <a:lnSpc>
                <a:spcPct val="93000"/>
              </a:lnSpc>
              <a:spcAft>
                <a:spcPts val="1137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Mechanism for orderly dissemination of source code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Summary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Content Management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Source Code History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Source Code Remote Archiving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Source Code Sharing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Contents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Picture 186"/>
          <p:cNvPicPr/>
          <p:nvPr/>
        </p:nvPicPr>
        <p:blipFill>
          <a:blip r:embed="rId2"/>
          <a:stretch/>
        </p:blipFill>
        <p:spPr>
          <a:xfrm>
            <a:off x="1620000" y="1080000"/>
            <a:ext cx="10015200" cy="5633280"/>
          </a:xfrm>
          <a:prstGeom prst="rect">
            <a:avLst/>
          </a:prstGeom>
          <a:ln w="0">
            <a:noFill/>
          </a:ln>
        </p:spPr>
      </p:pic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US" sz="3200" b="0" strike="noStrike" spc="-1">
                <a:solidFill>
                  <a:srgbClr val="C00000"/>
                </a:solidFill>
                <a:latin typeface="Arial Bold"/>
              </a:rPr>
              <a:t>Content Management</a:t>
            </a:r>
            <a:endParaRPr lang="en-US" sz="3200" b="0" strike="noStrike" spc="-1">
              <a:solidFill>
                <a:srgbClr val="C00000"/>
              </a:solidFill>
              <a:latin typeface="Arial Bold"/>
              <a:ea typeface="ＭＳ Ｐゴシック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Version control system records copy of file as changes made</a:t>
            </a:r>
            <a:endParaRPr lang="en-US" sz="3200" b="0" strike="noStrike" spc="-1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3080" indent="-34308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Mainly used for managing software source code files</a:t>
            </a:r>
            <a:endParaRPr lang="en-US" sz="3200" b="0" strike="noStrike" spc="-1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3080" indent="-34308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Can be used for any valuable document</a:t>
            </a:r>
            <a:endParaRPr lang="en-US" sz="3200" b="0" strike="noStrike" spc="-1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3080" indent="-34308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●"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Several version control solutions available, we will discuss “git”</a:t>
            </a:r>
            <a:endParaRPr lang="en-US" sz="3200" b="0" strike="noStrike" spc="-1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US" sz="3200" b="0" strike="noStrike" spc="-1">
                <a:solidFill>
                  <a:srgbClr val="C00000"/>
                </a:solidFill>
                <a:latin typeface="Arial Bold"/>
              </a:rPr>
              <a:t>Content Management</a:t>
            </a:r>
            <a:endParaRPr lang="en-US" sz="3200" b="0" strike="noStrike" spc="-1">
              <a:solidFill>
                <a:srgbClr val="C00000"/>
              </a:solidFill>
              <a:latin typeface="Arial Bold"/>
              <a:ea typeface="ＭＳ Ｐゴシック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US" sz="3200" b="0" strike="noStrike" spc="-1">
                <a:solidFill>
                  <a:srgbClr val="C00000"/>
                </a:solidFill>
                <a:latin typeface="Arial Bold"/>
              </a:rPr>
              <a:t>Content Management</a:t>
            </a:r>
            <a:endParaRPr lang="en-US" sz="3200" b="0" strike="noStrike" spc="-1">
              <a:solidFill>
                <a:srgbClr val="C00000"/>
              </a:solidFill>
              <a:latin typeface="Arial Bold"/>
              <a:ea typeface="ＭＳ Ｐゴシック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565150" indent="-4572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Important git commands</a:t>
            </a:r>
            <a:endParaRPr lang="en-US" dirty="0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:\&gt;</a:t>
            </a: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git 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-- version </a:t>
            </a:r>
            <a:r>
              <a:rPr lang="en-US" sz="2000" spc="-1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lang="en-US" sz="2000" spc="-1" dirty="0">
                <a:solidFill>
                  <a:srgbClr val="000000"/>
                </a:solidFill>
                <a:latin typeface="Arial"/>
              </a:rPr>
              <a:t> check git version installed</a:t>
            </a: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C:\&gt;git </a:t>
            </a:r>
            <a:r>
              <a:rPr lang="en-US" sz="2000" spc="-1" dirty="0" err="1">
                <a:solidFill>
                  <a:srgbClr val="000000"/>
                </a:solidFill>
                <a:latin typeface="Courier New"/>
                <a:cs typeface="Courier New"/>
              </a:rPr>
              <a:t>init</a:t>
            </a:r>
            <a:r>
              <a:rPr lang="en-US" sz="2000" spc="-1" dirty="0">
                <a:solidFill>
                  <a:srgbClr val="000000"/>
                </a:solidFill>
                <a:latin typeface="Arial"/>
                <a:cs typeface="Arial"/>
              </a:rPr>
              <a:t> – </a:t>
            </a:r>
            <a:r>
              <a:rPr lang="en-US" sz="2000" spc="-1" dirty="0" err="1">
                <a:solidFill>
                  <a:srgbClr val="000000"/>
                </a:solidFill>
                <a:latin typeface="Arial"/>
                <a:cs typeface="Arial"/>
              </a:rPr>
              <a:t>initialise</a:t>
            </a:r>
            <a:r>
              <a:rPr lang="en-US" sz="2000" spc="-1" dirty="0">
                <a:solidFill>
                  <a:srgbClr val="000000"/>
                </a:solidFill>
                <a:latin typeface="Arial"/>
                <a:cs typeface="Arial"/>
              </a:rPr>
              <a:t> local git repository</a:t>
            </a:r>
            <a:endParaRPr lang="en-US" dirty="0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3" name="Picture 2" descr="MS Windows 10 directory listing showing presence of a &quot;.git&quot; hidden folder">
            <a:extLst>
              <a:ext uri="{FF2B5EF4-FFF2-40B4-BE49-F238E27FC236}">
                <a16:creationId xmlns:a16="http://schemas.microsoft.com/office/drawing/2014/main" id="{85D43A65-D7FE-90FA-8426-5812D24AFF87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55675" y="3917432"/>
            <a:ext cx="10015200" cy="1739714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rmAutofit/>
          </a:bodyPr>
          <a:lstStyle/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Content </a:t>
            </a:r>
            <a:r>
              <a:rPr lang="en-GB" sz="3200" spc="-1" dirty="0">
                <a:solidFill>
                  <a:srgbClr val="000000"/>
                </a:solidFill>
                <a:latin typeface="Arial"/>
                <a:ea typeface="ＭＳ Ｐゴシック"/>
              </a:rPr>
              <a:t>Management</a:t>
            </a:r>
            <a:endParaRPr lang="en-US" sz="3200" b="1" spc="-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1" spc="-1" dirty="0">
                <a:solidFill>
                  <a:srgbClr val="000000"/>
                </a:solidFill>
                <a:latin typeface="Arial"/>
                <a:ea typeface="ＭＳ Ｐゴシック"/>
              </a:rPr>
              <a:t>Source</a:t>
            </a:r>
            <a:r>
              <a:rPr lang="en-GB" sz="3200" b="1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Code History</a:t>
            </a:r>
            <a:endParaRPr lang="en-US" sz="3200" b="1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Source Code Remote Archiving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Arial"/>
              <a:buChar char="•"/>
            </a:pPr>
            <a:r>
              <a:rPr lang="en-GB" sz="32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Source Code Sharing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3200" b="0" strike="noStrike" spc="-1">
                <a:solidFill>
                  <a:srgbClr val="C00000"/>
                </a:solidFill>
                <a:latin typeface="Arial Bold"/>
                <a:ea typeface="ＭＳ Ｐゴシック"/>
              </a:rPr>
              <a:t>Contents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6395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Source Code History</a:t>
            </a:r>
            <a:endParaRPr lang="en-US" dirty="0"/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565150" indent="-4572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Important git commands</a:t>
            </a:r>
            <a:endParaRPr lang="en-US" dirty="0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:\&gt;</a:t>
            </a: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git 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status </a:t>
            </a:r>
            <a:r>
              <a:rPr lang="en-US" sz="2000" spc="-1" dirty="0">
                <a:solidFill>
                  <a:srgbClr val="000000"/>
                </a:solidFill>
                <a:latin typeface="Arial"/>
                <a:cs typeface="Arial"/>
              </a:rPr>
              <a:t>– status of files local git folder</a:t>
            </a: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C:\&gt;git add </a:t>
            </a:r>
            <a:r>
              <a:rPr lang="en-US" sz="2000" spc="-1" dirty="0">
                <a:solidFill>
                  <a:srgbClr val="000000"/>
                </a:solidFill>
                <a:latin typeface="Arial"/>
                <a:cs typeface="Arial"/>
              </a:rPr>
              <a:t>– "stage" file local repository version control</a:t>
            </a: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C:\&gt;git commit – m "commit message"</a:t>
            </a:r>
            <a:r>
              <a:rPr lang="en-US" sz="2000" spc="-1" dirty="0">
                <a:solidFill>
                  <a:srgbClr val="000000"/>
                </a:solidFill>
                <a:latin typeface="Arial"/>
                <a:cs typeface="Arial"/>
              </a:rPr>
              <a:t>– commit changes to local git repository</a:t>
            </a: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5106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973800" y="1228680"/>
            <a:ext cx="10599840" cy="6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>
              <a:lnSpc>
                <a:spcPct val="93000"/>
              </a:lnSpc>
            </a:pPr>
            <a:r>
              <a:rPr lang="en-US" sz="3200" spc="-1" dirty="0">
                <a:solidFill>
                  <a:srgbClr val="C00000"/>
                </a:solidFill>
                <a:latin typeface="Arial Bold"/>
              </a:rPr>
              <a:t>Source Code History</a:t>
            </a:r>
            <a:endParaRPr lang="en-US" dirty="0"/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973800" y="2073240"/>
            <a:ext cx="10599840" cy="40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565150" indent="-4572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Important git commands</a:t>
            </a:r>
            <a:endParaRPr lang="en-US" dirty="0"/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:\&gt;</a:t>
            </a: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cs typeface="Courier New"/>
              </a:rPr>
              <a:t>git </a:t>
            </a:r>
            <a:r>
              <a:rPr lang="en-US" sz="2000" spc="-1" dirty="0">
                <a:solidFill>
                  <a:srgbClr val="000000"/>
                </a:solidFill>
                <a:latin typeface="Courier New"/>
                <a:cs typeface="Courier New"/>
              </a:rPr>
              <a:t>status </a:t>
            </a:r>
            <a:r>
              <a:rPr lang="en-US" sz="2000" spc="-1" dirty="0">
                <a:solidFill>
                  <a:srgbClr val="000000"/>
                </a:solidFill>
                <a:latin typeface="Arial"/>
                <a:cs typeface="Arial"/>
              </a:rPr>
              <a:t>– status of files local git folder</a:t>
            </a: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,Sans-Serif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82650" lvl="1" indent="-3429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Arial"/>
              <a:buChar char="•"/>
            </a:pPr>
            <a:endParaRPr lang="en-US" sz="2000" spc="-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2" name="Picture 1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8FA4F99A-49CF-3D1C-80AC-D24CEFB38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548" y="3160634"/>
            <a:ext cx="8788058" cy="316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973509"/>
      </p:ext>
    </p:extLst>
  </p:cSld>
  <p:clrMapOvr>
    <a:masterClrMapping/>
  </p:clrMapOvr>
</p:sld>
</file>

<file path=ppt/theme/theme1.xml><?xml version="1.0" encoding="utf-8"?>
<a:theme xmlns:a="http://schemas.openxmlformats.org/drawingml/2006/main" name="Sem2 Lect9 Module Review 20170328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m2 Lect9 Module Review 20170328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m2 Lect9 Module Review 20170328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988</TotalTime>
  <Words>189</Words>
  <Application>Microsoft Office PowerPoint</Application>
  <PresentationFormat>Widescreen</PresentationFormat>
  <Paragraphs>36</Paragraphs>
  <Slides>23</Slides>
  <Notes>0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Sem2 Lect9 Module Review 20170328</vt:lpstr>
      <vt:lpstr>Sem2 Lect9 Module Review 20170328</vt:lpstr>
      <vt:lpstr>Sem2 Lect9 Module Review 20170328</vt:lpstr>
      <vt:lpstr>Office Theme</vt:lpstr>
      <vt:lpstr>Agile Software Engineering Skills</vt:lpstr>
      <vt:lpstr>Introduction</vt:lpstr>
      <vt:lpstr>Contents</vt:lpstr>
      <vt:lpstr>Content Management</vt:lpstr>
      <vt:lpstr>Content Management</vt:lpstr>
      <vt:lpstr>Content Management</vt:lpstr>
      <vt:lpstr>Contents</vt:lpstr>
      <vt:lpstr>Source Code History</vt:lpstr>
      <vt:lpstr>Source Code History</vt:lpstr>
      <vt:lpstr>Source Code History</vt:lpstr>
      <vt:lpstr>Source Code History</vt:lpstr>
      <vt:lpstr>Source Code Remote Archive</vt:lpstr>
      <vt:lpstr>Contents</vt:lpstr>
      <vt:lpstr>Source Code Remote Archive</vt:lpstr>
      <vt:lpstr>Source Code Remote Archive</vt:lpstr>
      <vt:lpstr>Contents</vt:lpstr>
      <vt:lpstr>Source Code Sharing</vt:lpstr>
      <vt:lpstr>Source Code Sharing</vt:lpstr>
      <vt:lpstr>Source Code Sharing</vt:lpstr>
      <vt:lpstr>Source Code Sharing</vt:lpstr>
      <vt:lpstr>Source Code Sharing</vt:lpstr>
      <vt:lpstr>Exercises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Software Engineering Skills</dc:title>
  <dc:subject/>
  <dc:creator>Julian Bass</dc:creator>
  <dc:description/>
  <cp:lastModifiedBy/>
  <cp:revision>248</cp:revision>
  <dcterms:created xsi:type="dcterms:W3CDTF">2022-07-18T17:19:57Z</dcterms:created>
  <dcterms:modified xsi:type="dcterms:W3CDTF">2023-09-06T10:03:59Z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7</vt:i4>
  </property>
</Properties>
</file>