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95" r:id="rId9"/>
    <p:sldId id="282" r:id="rId10"/>
    <p:sldId id="260" r:id="rId11"/>
    <p:sldId id="283" r:id="rId12"/>
    <p:sldId id="269" r:id="rId13"/>
    <p:sldId id="285" r:id="rId14"/>
    <p:sldId id="296" r:id="rId15"/>
    <p:sldId id="274" r:id="rId16"/>
    <p:sldId id="298" r:id="rId17"/>
    <p:sldId id="299" r:id="rId18"/>
    <p:sldId id="300" r:id="rId19"/>
    <p:sldId id="301" r:id="rId20"/>
    <p:sldId id="297" r:id="rId21"/>
    <p:sldId id="294" r:id="rId22"/>
    <p:sldId id="304" r:id="rId23"/>
    <p:sldId id="303" r:id="rId24"/>
    <p:sldId id="302" r:id="rId25"/>
    <p:sldId id="281" r:id="rId26"/>
    <p:sldId id="306" r:id="rId27"/>
    <p:sldId id="305" r:id="rId28"/>
    <p:sldId id="293" r:id="rId29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8D96E-1382-3895-6A36-848447D09CF8}" v="1469" dt="2023-09-13T13:50:09.365"/>
    <p1510:client id="{E86F91F5-967F-4196-4412-76DE2CEECC6C}" v="696" dt="2023-09-06T10:03:49.588"/>
    <p1510:client id="{F49B0C09-3AD4-7DC1-4CE5-02717A628A78}" v="1501" dt="2023-09-13T09:53:36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78B0AA8-2D78-4CD1-884F-90E993EAF55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D1D32E-4CC8-4789-B0EF-C98CBE11692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D585F6-61F9-41ED-AEB7-BA34698FC9E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8EDB29-C19C-412F-BE28-BA8E518DC7B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C6DBCF-EED8-4405-9A67-C6F12E078F3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4AE26B-B442-487D-A842-32E623A7199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46FCA2-6A7B-4ED5-B889-4A135FB7CA8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D903C5-4FB0-42EB-BA48-F79ED75DDD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6803B2-9D4D-4E3A-AA04-03084E83911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B97F29-7A89-4A6F-908A-E3AC6E9A00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005900-BAB4-409F-AC4F-304BBA474CE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FB2C1C8-0D60-4736-B634-AD8AD8FC418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8F02F7B-7C8C-49AE-BEE0-1B49ECF72B1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8A7E8F3-24CB-4C52-A4B6-7038C89DCDD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1FBC397-6982-4759-80A5-C93C6833102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9849596-C196-417F-99B9-CBDA46DFC56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6144E56-2AD2-44E0-8431-2D170DE676A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58DB404-C6E7-494F-B60F-3628453B748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211AF29-B8E5-4B40-A7EA-5A03BEF212B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51B3AF-C5F7-4444-AF9A-CCF2E5A609A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F3855FF-2D69-465D-8AB2-1CAE3B38942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840F24D-24ED-407E-8E58-C307AE33A9C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C1C8141-BE3E-4067-9CC6-8D74C93552B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1E6994-4967-4D38-8A55-7134543866C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2A3D57E-142E-4193-925D-07B8CD6C168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3C81B80-64F8-4D24-8CE6-8E8C6D2811C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CC51ABA-CA10-4337-91EC-34167C90B53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D95E2EB-F0BA-4AF7-A759-22AB544BF90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C7101A5-CEF7-41B8-B5D1-BC68D05F270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039FDF3-5EB9-4941-A989-D1263CCF9D6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AA06D09-631F-4621-9C9E-70F9D692949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EEA50CC-E81B-4530-B26A-CABCD7811DF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1875263-D566-4E76-9793-B27A016E188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F8523B8-F61B-4279-9F40-A86A1361E09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3D8107C-7CB8-4105-973D-2DE310B55E9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D5B0B1C-40AC-4707-8BE5-979A26BA35C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9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3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1798200"/>
            <a:ext cx="10569240" cy="667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 algn="ctr">
              <a:lnSpc>
                <a:spcPct val="93000"/>
              </a:lnSpc>
              <a:buNone/>
            </a:pPr>
            <a:r>
              <a:rPr lang="en-US" sz="4000" b="0" strike="noStrike" spc="-1">
                <a:solidFill>
                  <a:srgbClr val="C60C30"/>
                </a:solidFill>
                <a:latin typeface="Arial"/>
                <a:ea typeface="ＭＳ Ｐゴシック"/>
              </a:rPr>
              <a:t>Click to edit Master title style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4"/>
          <p:cNvPicPr/>
          <p:nvPr/>
        </p:nvPicPr>
        <p:blipFill>
          <a:blip r:embed="rId16"/>
          <a:stretch/>
        </p:blipFill>
        <p:spPr>
          <a:xfrm>
            <a:off x="6323760" y="3243240"/>
            <a:ext cx="5160240" cy="26895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3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45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46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47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body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600200" indent="0">
              <a:lnSpc>
                <a:spcPct val="93000"/>
              </a:lnSpc>
              <a:spcAft>
                <a:spcPts val="575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057400" indent="0">
              <a:lnSpc>
                <a:spcPct val="93000"/>
              </a:lnSpc>
              <a:spcAft>
                <a:spcPts val="289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1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 idx="2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sldNum" idx="3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32B98851-6619-4370-9529-6851B54FF64B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90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91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92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body"/>
          </p:nvPr>
        </p:nvSpPr>
        <p:spPr>
          <a:xfrm>
            <a:off x="973440" y="2073600"/>
            <a:ext cx="10608480" cy="405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60C3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dt" idx="4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ftr" idx="5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sldNum" idx="6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2BAB4A70-E618-4137-BE5B-B82204738484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35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136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137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600200" indent="0">
              <a:lnSpc>
                <a:spcPct val="93000"/>
              </a:lnSpc>
              <a:spcAft>
                <a:spcPts val="575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057400" indent="0">
              <a:lnSpc>
                <a:spcPct val="93000"/>
              </a:lnSpc>
              <a:spcAft>
                <a:spcPts val="289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dt" idx="7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ftr" idx="8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42" name="PlaceHolder 5"/>
          <p:cNvSpPr>
            <a:spLocks noGrp="1"/>
          </p:cNvSpPr>
          <p:nvPr>
            <p:ph type="sldNum" idx="9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C927F63A-E005-48E6-8CE7-B35D3A24E4D8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1170388" y="3431079"/>
            <a:ext cx="4249933" cy="245206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Testing and Test Automation</a:t>
            </a:r>
            <a:endParaRPr lang="en-US" dirty="0"/>
          </a:p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Chapter</a:t>
            </a:r>
            <a:r>
              <a:rPr lang="en-GB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16</a:t>
            </a:r>
            <a:endParaRPr lang="en-GB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Julian M. Bass</a:t>
            </a:r>
            <a:endParaRPr lang="en-GB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title"/>
          </p:nvPr>
        </p:nvSpPr>
        <p:spPr>
          <a:xfrm>
            <a:off x="914400" y="1798200"/>
            <a:ext cx="10569240" cy="667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 algn="ctr">
              <a:lnSpc>
                <a:spcPct val="93000"/>
              </a:lnSpc>
              <a:buNone/>
            </a:pPr>
            <a:r>
              <a:rPr lang="en-GB" sz="4000" b="0" strike="noStrike" spc="-1">
                <a:solidFill>
                  <a:srgbClr val="C60C30"/>
                </a:solidFill>
                <a:latin typeface="Arial"/>
                <a:ea typeface="ＭＳ Ｐゴシック"/>
              </a:rPr>
              <a:t>Agile Software Engineering Skills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Acceptance testing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Check that each feature meets needs</a:t>
            </a:r>
            <a:endParaRPr lang="en-US" sz="2800" strike="noStrike" spc="-1" dirty="0">
              <a:solidFill>
                <a:srgbClr val="000000"/>
              </a:solidFill>
              <a:latin typeface="Arial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Test features in each increment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Use acceptance test results to inform customer demonstrations at the end of each iteration</a:t>
            </a:r>
            <a:endParaRPr lang="en-GB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"/>
                <a:ea typeface="ＭＳ Ｐゴシック"/>
                <a:cs typeface="Arial"/>
              </a:rPr>
              <a:t>Test Levels</a:t>
            </a:r>
          </a:p>
          <a:p>
            <a:pPr indent="0">
              <a:lnSpc>
                <a:spcPct val="93000"/>
              </a:lnSpc>
              <a:buNone/>
            </a:pPr>
            <a:endParaRPr lang="en-GB" sz="3200" b="0" strike="noStrike" spc="-1" dirty="0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6851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Planning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Levels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pc="-1" dirty="0">
                <a:solidFill>
                  <a:srgbClr val="000000"/>
                </a:solidFill>
                <a:latin typeface="Arial"/>
                <a:ea typeface="ＭＳ Ｐゴシック"/>
              </a:rPr>
              <a:t>Testing Techniques</a:t>
            </a:r>
            <a:endParaRPr lang="en-US" sz="3200" b="1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Automation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36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Regression Testing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When new features added, test previous features in increments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Manual regression testing time consuming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Better to automate</a:t>
            </a:r>
          </a:p>
          <a:p>
            <a:pPr marL="1371600" lvl="2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Re-run test suites on previous feature sets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74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User Experience Testing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Recruit participants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>
                <a:ea typeface="ＭＳ Ｐゴシック"/>
              </a:rPr>
              <a:t>Participants perform scenarios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Measure scenario completion time, satisfaction, usage mistakes etc.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Use questionnaires or observational measures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469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Performance Testing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Experiments to study system under load</a:t>
            </a:r>
            <a:endParaRPr lang="en-GB" dirty="0"/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Use tools to load system and automate usage scenarios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Make sure response times acceptable under anticipated loads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Stress testing increases load until performance becomes unacceptable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08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>
                <a:solidFill>
                  <a:srgbClr val="000000"/>
                </a:solidFill>
                <a:latin typeface="Arial"/>
                <a:ea typeface="ＭＳ Ｐゴシック"/>
              </a:rPr>
              <a:t>Security Testing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Use code quality test tools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>
                <a:ea typeface="ＭＳ Ｐゴシック"/>
              </a:rPr>
              <a:t>Use specialist security test tools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Schedule security tests before each increment is released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 err="1">
                <a:ea typeface="ＭＳ Ｐゴシック"/>
              </a:rPr>
              <a:t>DevSecOps</a:t>
            </a:r>
            <a:r>
              <a:rPr lang="en-GB" sz="2800" spc="-1" dirty="0">
                <a:ea typeface="ＭＳ Ｐゴシック"/>
              </a:rPr>
              <a:t> – security testing part of automated CI/CD process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2680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>
                <a:solidFill>
                  <a:srgbClr val="000000"/>
                </a:solidFill>
                <a:latin typeface="Arial"/>
                <a:ea typeface="ＭＳ Ｐゴシック"/>
              </a:rPr>
              <a:t>A/B Testing</a:t>
            </a:r>
            <a:endParaRPr lang="en-US"/>
          </a:p>
          <a:p>
            <a:pPr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</a:pPr>
            <a:r>
              <a:rPr lang="en-GB" sz="2800" spc="-1">
                <a:ea typeface="ＭＳ Ｐゴシック"/>
              </a:rPr>
              <a:t>Deploy two alternative versions of functionality</a:t>
            </a:r>
            <a:endParaRPr lang="en-GB">
              <a:ea typeface="ＭＳ Ｐゴシック"/>
            </a:endParaRPr>
          </a:p>
          <a:p>
            <a:pPr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</a:pPr>
            <a:r>
              <a:rPr lang="en-GB" sz="2800" spc="-1" dirty="0">
                <a:ea typeface="ＭＳ Ｐゴシック"/>
              </a:rPr>
              <a:t>Measure click-throughs or abandonment rates</a:t>
            </a:r>
          </a:p>
          <a:p>
            <a:pPr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</a:pPr>
            <a:r>
              <a:rPr lang="en-GB" sz="2800" spc="-1" dirty="0">
                <a:ea typeface="ＭＳ Ｐゴシック"/>
              </a:rPr>
              <a:t>Select version with best customer outcomes</a:t>
            </a:r>
          </a:p>
          <a:p>
            <a:pPr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</a:pPr>
            <a:r>
              <a:rPr lang="en-GB" sz="2800" spc="-1" dirty="0">
                <a:ea typeface="ＭＳ Ｐゴシック"/>
              </a:rPr>
              <a:t>Normally managed through A/B Testing framework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72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Planning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Levels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pc="-1" dirty="0">
                <a:solidFill>
                  <a:srgbClr val="000000"/>
                </a:solidFill>
                <a:latin typeface="Arial"/>
                <a:ea typeface="ＭＳ Ｐゴシック"/>
              </a:rPr>
              <a:t>Test Automation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44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60C30"/>
                </a:solidFill>
                <a:latin typeface="Arial Bold"/>
                <a:ea typeface="ＭＳ Ｐゴシック"/>
              </a:rPr>
              <a:t>Test Automation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2EB88-4FC0-91E6-BC47-773C5ED0A1E4}"/>
              </a:ext>
            </a:extLst>
          </p:cNvPr>
          <p:cNvSpPr txBox="1"/>
          <p:nvPr/>
        </p:nvSpPr>
        <p:spPr>
          <a:xfrm>
            <a:off x="915389" y="3428999"/>
            <a:ext cx="9729848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public class </a:t>
            </a:r>
            <a:r>
              <a:rPr lang="en-US" dirty="0" err="1">
                <a:ea typeface="+mn-lt"/>
                <a:cs typeface="+mn-lt"/>
              </a:rPr>
              <a:t>FastCarTest</a:t>
            </a:r>
            <a:r>
              <a:rPr lang="en-US" dirty="0">
                <a:ea typeface="+mn-lt"/>
                <a:cs typeface="+mn-lt"/>
              </a:rPr>
              <a:t> {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 @Test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 public void test() {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     </a:t>
            </a:r>
            <a:r>
              <a:rPr lang="en-US" dirty="0" err="1">
                <a:ea typeface="+mn-lt"/>
                <a:cs typeface="+mn-lt"/>
              </a:rPr>
              <a:t>FastCar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fastCar</a:t>
            </a:r>
            <a:r>
              <a:rPr lang="en-US" dirty="0">
                <a:ea typeface="+mn-lt"/>
                <a:cs typeface="+mn-lt"/>
              </a:rPr>
              <a:t> = new </a:t>
            </a:r>
            <a:r>
              <a:rPr lang="en-US" dirty="0" err="1">
                <a:ea typeface="+mn-lt"/>
                <a:cs typeface="+mn-lt"/>
              </a:rPr>
              <a:t>FastCar</a:t>
            </a:r>
            <a:r>
              <a:rPr lang="en-US" dirty="0">
                <a:ea typeface="+mn-lt"/>
                <a:cs typeface="+mn-lt"/>
              </a:rPr>
              <a:t>("BMW", "320M", 180);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     </a:t>
            </a:r>
            <a:r>
              <a:rPr lang="en-US" dirty="0" err="1">
                <a:ea typeface="+mn-lt"/>
                <a:cs typeface="+mn-lt"/>
              </a:rPr>
              <a:t>assertTrue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fastCar.getMake</a:t>
            </a:r>
            <a:r>
              <a:rPr lang="en-US" dirty="0">
                <a:ea typeface="+mn-lt"/>
                <a:cs typeface="+mn-lt"/>
              </a:rPr>
              <a:t>().equals("BMW"));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     </a:t>
            </a:r>
            <a:r>
              <a:rPr lang="en-US" dirty="0" err="1">
                <a:ea typeface="+mn-lt"/>
                <a:cs typeface="+mn-lt"/>
              </a:rPr>
              <a:t>assertTrue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fastCar.getModel</a:t>
            </a:r>
            <a:r>
              <a:rPr lang="en-US" dirty="0">
                <a:ea typeface="+mn-lt"/>
                <a:cs typeface="+mn-lt"/>
              </a:rPr>
              <a:t>().equals("320M"));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     </a:t>
            </a:r>
            <a:r>
              <a:rPr lang="en-US" dirty="0" err="1">
                <a:ea typeface="+mn-lt"/>
                <a:cs typeface="+mn-lt"/>
              </a:rPr>
              <a:t>assertTrue</a:t>
            </a:r>
            <a:r>
              <a:rPr lang="en-US" dirty="0">
                <a:ea typeface="+mn-lt"/>
                <a:cs typeface="+mn-lt"/>
              </a:rPr>
              <a:t>( </a:t>
            </a:r>
            <a:r>
              <a:rPr lang="en-US" dirty="0" err="1">
                <a:ea typeface="+mn-lt"/>
                <a:cs typeface="+mn-lt"/>
              </a:rPr>
              <a:t>fastCar.getSpeed</a:t>
            </a:r>
            <a:r>
              <a:rPr lang="en-US" dirty="0">
                <a:ea typeface="+mn-lt"/>
                <a:cs typeface="+mn-lt"/>
              </a:rPr>
              <a:t>() == 180);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   }   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}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CD4E-BA1C-5A16-4058-C9C80EE2DB2C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/>
              <a:t>Instantiate object</a:t>
            </a:r>
          </a:p>
          <a:p>
            <a:r>
              <a:rPr lang="en-US" dirty="0"/>
              <a:t>Test methods return expected values</a:t>
            </a:r>
          </a:p>
        </p:txBody>
      </p:sp>
    </p:spTree>
    <p:extLst>
      <p:ext uri="{BB962C8B-B14F-4D97-AF65-F5344CB8AC3E}">
        <p14:creationId xmlns:p14="http://schemas.microsoft.com/office/powerpoint/2010/main" val="3833921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60C30"/>
                </a:solidFill>
                <a:latin typeface="Arial Bold"/>
                <a:ea typeface="ＭＳ Ｐゴシック"/>
              </a:rPr>
              <a:t>Test Automation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2EB88-4FC0-91E6-BC47-773C5ED0A1E4}"/>
              </a:ext>
            </a:extLst>
          </p:cNvPr>
          <p:cNvSpPr txBox="1"/>
          <p:nvPr/>
        </p:nvSpPr>
        <p:spPr>
          <a:xfrm>
            <a:off x="915389" y="2553194"/>
            <a:ext cx="9729848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assertEquals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boolean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expected,boolean</a:t>
            </a:r>
            <a:r>
              <a:rPr lang="en-US" dirty="0">
                <a:ea typeface="+mn-lt"/>
                <a:cs typeface="+mn-lt"/>
              </a:rPr>
              <a:t> actual): to check if two primitives/objects are equal. 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assertTrue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boolean</a:t>
            </a:r>
            <a:r>
              <a:rPr lang="en-US" dirty="0">
                <a:ea typeface="+mn-lt"/>
                <a:cs typeface="+mn-lt"/>
              </a:rPr>
              <a:t> condition): to check if a condition is true.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assertFalse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boolean</a:t>
            </a:r>
            <a:r>
              <a:rPr lang="en-US" dirty="0">
                <a:ea typeface="+mn-lt"/>
                <a:cs typeface="+mn-lt"/>
              </a:rPr>
              <a:t> condition): to check if a condition is false.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assertNull</a:t>
            </a:r>
            <a:r>
              <a:rPr lang="en-US" dirty="0">
                <a:ea typeface="+mn-lt"/>
                <a:cs typeface="+mn-lt"/>
              </a:rPr>
              <a:t>(Object obj): to check if an object is null.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assertNotNull</a:t>
            </a:r>
            <a:r>
              <a:rPr lang="en-US" dirty="0">
                <a:ea typeface="+mn-lt"/>
                <a:cs typeface="+mn-lt"/>
              </a:rPr>
              <a:t>(Object obj): to check if an object is not null.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4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Incremental development requires us to test previous increments, each time a new increment is released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263650" lvl="2" indent="-45847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Arial"/>
              <a:buChar char="•"/>
            </a:pP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Regression testing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Consequently, test automation becomes more attractive</a:t>
            </a:r>
          </a:p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endParaRPr lang="en-GB" sz="20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60C30"/>
                </a:solidFill>
                <a:latin typeface="Arial Bold"/>
                <a:ea typeface="ＭＳ Ｐゴシック"/>
              </a:rPr>
              <a:t>Test Automation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2EB88-4FC0-91E6-BC47-773C5ED0A1E4}"/>
              </a:ext>
            </a:extLst>
          </p:cNvPr>
          <p:cNvSpPr txBox="1"/>
          <p:nvPr/>
        </p:nvSpPr>
        <p:spPr>
          <a:xfrm>
            <a:off x="1731817" y="1949532"/>
            <a:ext cx="8730342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package </a:t>
            </a:r>
            <a:r>
              <a:rPr lang="en-US" dirty="0" err="1">
                <a:ea typeface="+mn-lt"/>
                <a:cs typeface="+mn-lt"/>
              </a:rPr>
              <a:t>junit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dirty="0">
                <a:ea typeface="+mn-lt"/>
                <a:cs typeface="+mn-lt"/>
              </a:rPr>
              <a:t>        </a:t>
            </a:r>
          </a:p>
          <a:p>
            <a:r>
              <a:rPr lang="en-US" dirty="0">
                <a:ea typeface="+mn-lt"/>
                <a:cs typeface="+mn-lt"/>
              </a:rPr>
              <a:t>import </a:t>
            </a:r>
            <a:r>
              <a:rPr lang="en-US" dirty="0" err="1">
                <a:ea typeface="+mn-lt"/>
                <a:cs typeface="+mn-lt"/>
              </a:rPr>
              <a:t>org.junit.runner.RunWith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dirty="0">
                <a:ea typeface="+mn-lt"/>
                <a:cs typeface="+mn-lt"/>
              </a:rPr>
              <a:t>import </a:t>
            </a:r>
            <a:r>
              <a:rPr lang="en-US" dirty="0" err="1">
                <a:ea typeface="+mn-lt"/>
                <a:cs typeface="+mn-lt"/>
              </a:rPr>
              <a:t>org.junit.runners.Suite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dirty="0">
                <a:ea typeface="+mn-lt"/>
                <a:cs typeface="+mn-lt"/>
              </a:rPr>
              <a:t>import </a:t>
            </a:r>
            <a:r>
              <a:rPr lang="en-US" dirty="0" err="1">
                <a:ea typeface="+mn-lt"/>
                <a:cs typeface="+mn-lt"/>
              </a:rPr>
              <a:t>org.junit.runners.Suite.SuiteClasses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dirty="0">
                <a:ea typeface="+mn-lt"/>
                <a:cs typeface="+mn-lt"/>
              </a:rPr>
              <a:t>        </a:t>
            </a:r>
          </a:p>
          <a:p>
            <a:r>
              <a:rPr lang="en-US" dirty="0">
                <a:ea typeface="+mn-lt"/>
                <a:cs typeface="+mn-lt"/>
              </a:rPr>
              <a:t>@RunWith(Suite.class)</a:t>
            </a:r>
          </a:p>
          <a:p>
            <a:r>
              <a:rPr lang="en-US" dirty="0">
                <a:ea typeface="+mn-lt"/>
                <a:cs typeface="+mn-lt"/>
              </a:rPr>
              <a:t>@SuiteClasses({ </a:t>
            </a:r>
            <a:r>
              <a:rPr lang="en-US" dirty="0" err="1">
                <a:ea typeface="+mn-lt"/>
                <a:cs typeface="+mn-lt"/>
              </a:rPr>
              <a:t>CarTest.class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FamilyCarTest.class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FastCarTest.class</a:t>
            </a:r>
            <a:r>
              <a:rPr lang="en-US" dirty="0">
                <a:ea typeface="+mn-lt"/>
                <a:cs typeface="+mn-lt"/>
              </a:rPr>
              <a:t> })</a:t>
            </a:r>
          </a:p>
          <a:p>
            <a:r>
              <a:rPr lang="en-US" dirty="0">
                <a:ea typeface="+mn-lt"/>
                <a:cs typeface="+mn-lt"/>
              </a:rPr>
              <a:t>public class </a:t>
            </a:r>
            <a:r>
              <a:rPr lang="en-US" dirty="0" err="1">
                <a:ea typeface="+mn-lt"/>
                <a:cs typeface="+mn-lt"/>
              </a:rPr>
              <a:t>AllTests</a:t>
            </a:r>
            <a:r>
              <a:rPr lang="en-US" dirty="0">
                <a:ea typeface="+mn-lt"/>
                <a:cs typeface="+mn-lt"/>
              </a:rPr>
              <a:t> {</a:t>
            </a:r>
          </a:p>
          <a:p>
            <a:r>
              <a:rPr lang="en-US" dirty="0">
                <a:ea typeface="+mn-lt"/>
                <a:cs typeface="+mn-lt"/>
              </a:rPr>
              <a:t>            </a:t>
            </a:r>
          </a:p>
          <a:p>
            <a:r>
              <a:rPr lang="en-US" dirty="0">
                <a:ea typeface="+mn-lt"/>
                <a:cs typeface="+mn-lt"/>
              </a:rPr>
              <a:t>}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software development process&#10;&#10;Description automatically generated">
            <a:extLst>
              <a:ext uri="{FF2B5EF4-FFF2-40B4-BE49-F238E27FC236}">
                <a16:creationId xmlns:a16="http://schemas.microsoft.com/office/drawing/2014/main" id="{E838694A-FA1F-8199-3556-4E68D9570EC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689074" y="1817259"/>
            <a:ext cx="7895855" cy="4965293"/>
          </a:xfrm>
          <a:prstGeom prst="rect">
            <a:avLst/>
          </a:prstGeom>
          <a:ln w="0">
            <a:noFill/>
          </a:ln>
        </p:spPr>
      </p:pic>
      <p:sp>
        <p:nvSpPr>
          <p:cNvPr id="197" name="PlaceHolder 1"/>
          <p:cNvSpPr>
            <a:spLocks noGrp="1"/>
          </p:cNvSpPr>
          <p:nvPr>
            <p:ph/>
          </p:nvPr>
        </p:nvSpPr>
        <p:spPr>
          <a:xfrm>
            <a:off x="973440" y="2073600"/>
            <a:ext cx="10608480" cy="405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 fontScale="96000"/>
          </a:bodyPr>
          <a:lstStyle/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Acceptance Test-driven Development</a:t>
            </a:r>
            <a:endParaRPr lang="en-US" spc="-1">
              <a:ea typeface="+mn-lt"/>
              <a:cs typeface="+mn-lt"/>
            </a:endParaRPr>
          </a:p>
          <a:p>
            <a:pPr marL="930910" lvl="1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Write a test</a:t>
            </a:r>
            <a:endParaRPr lang="en-GB" b="0" strike="noStrike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30910" lvl="1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Make it run</a:t>
            </a:r>
          </a:p>
          <a:p>
            <a:pPr marL="930910" lvl="1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Make it right</a:t>
            </a:r>
          </a:p>
          <a:p>
            <a:pPr indent="0">
              <a:lnSpc>
                <a:spcPct val="93000"/>
              </a:lnSpc>
              <a:spcAft>
                <a:spcPts val="1426"/>
              </a:spcAft>
              <a:buNone/>
            </a:pPr>
            <a:endParaRPr lang="en-US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60C30"/>
                </a:solidFill>
                <a:latin typeface="Arial Bold"/>
                <a:ea typeface="ＭＳ Ｐゴシック"/>
              </a:rPr>
              <a:t>Test Automation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632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Test Automation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CBF1C0-C288-D2C0-ABEE-980394940A41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err="1"/>
              <a:t>Behaviour</a:t>
            </a:r>
            <a:r>
              <a:rPr lang="en-US" dirty="0"/>
              <a:t>-driven development</a:t>
            </a:r>
          </a:p>
          <a:p>
            <a:pPr lvl="1"/>
            <a:r>
              <a:rPr lang="en-US"/>
              <a:t>Domain specific language</a:t>
            </a:r>
            <a:endParaRPr lang="en-US" dirty="0"/>
          </a:p>
          <a:p>
            <a:pPr lvl="2" indent="-458470"/>
            <a:r>
              <a:rPr lang="en-US" dirty="0"/>
              <a:t>User story-like descriptions translated into test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62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Test Automation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883734-0E13-45FD-88E5-414B0FDDD877}"/>
              </a:ext>
            </a:extLst>
          </p:cNvPr>
          <p:cNvSpPr txBox="1"/>
          <p:nvPr/>
        </p:nvSpPr>
        <p:spPr>
          <a:xfrm>
            <a:off x="4374077" y="1380506"/>
            <a:ext cx="7542810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Title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A user story title.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Narrative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A brief feature description using the following structure: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    As a: the actor who will benefit from the feature;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   I want: the feature;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   so that: the benefit or value of the feature.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Acceptance criteria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A set of scenarios describing the behaviours of the user 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 story with the following structure: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    Given: the preconditions of the scenario, in one 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     or more clauses;</a:t>
            </a:r>
            <a:endParaRPr lang="en-US"/>
          </a:p>
          <a:p>
            <a:r>
              <a:rPr lang="en-US">
                <a:ea typeface="+mn-lt"/>
                <a:cs typeface="+mn-lt"/>
              </a:rPr>
              <a:t>    When: the event that triggers the scenario;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    Then: the expected outcome, in one or more clauses.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10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/>
          </p:nvPr>
        </p:nvSpPr>
        <p:spPr>
          <a:xfrm>
            <a:off x="973440" y="2073600"/>
            <a:ext cx="10608480" cy="405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 fontScale="96000"/>
          </a:bodyPr>
          <a:lstStyle/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Exercises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16.1,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16.4 and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16.5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encourage creation of a learning journal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16.2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Unit testing</a:t>
            </a:r>
            <a:endParaRPr lang="en-US" sz="2800" b="0" strike="noStrike" spc="-1" dirty="0"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16.3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Integration testing</a:t>
            </a:r>
            <a:endParaRPr lang="en-US" spc="-1" dirty="0">
              <a:ea typeface="+mn-lt"/>
              <a:cs typeface="+mn-lt"/>
            </a:endParaRPr>
          </a:p>
          <a:p>
            <a:pPr indent="0">
              <a:lnSpc>
                <a:spcPct val="93000"/>
              </a:lnSpc>
              <a:spcAft>
                <a:spcPts val="1426"/>
              </a:spcAft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60C30"/>
                </a:solidFill>
                <a:latin typeface="Arial Bold"/>
                <a:ea typeface="ＭＳ Ｐゴシック"/>
              </a:rPr>
              <a:t>Exercises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187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 fontScale="77500" lnSpcReduction="20000"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Testing needed to improve code quality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Automated testing useful during incremental development</a:t>
            </a:r>
            <a:endParaRPr lang="en-GB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>
                <a:ea typeface="ＭＳ Ｐゴシック"/>
              </a:rPr>
              <a:t>Types of testing</a:t>
            </a:r>
            <a:endParaRPr lang="en-GB" sz="3200">
              <a:ea typeface="ＭＳ Ｐゴシック"/>
            </a:endParaRPr>
          </a:p>
          <a:p>
            <a:pPr marL="914400"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ea typeface="ＭＳ Ｐゴシック"/>
              </a:rPr>
              <a:t>Unit</a:t>
            </a:r>
            <a:endParaRPr lang="en-GB" sz="2800" dirty="0">
              <a:ea typeface="ＭＳ Ｐゴシック"/>
            </a:endParaRPr>
          </a:p>
          <a:p>
            <a:pPr marL="914400"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ea typeface="ＭＳ Ｐゴシック"/>
              </a:rPr>
              <a:t>Integration</a:t>
            </a:r>
            <a:endParaRPr lang="en-GB" sz="2800" dirty="0">
              <a:ea typeface="ＭＳ Ｐゴシック"/>
            </a:endParaRPr>
          </a:p>
          <a:p>
            <a:pPr marL="914400" lvl="1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ea typeface="ＭＳ Ｐゴシック"/>
              </a:rPr>
              <a:t>System</a:t>
            </a:r>
            <a:endParaRPr lang="en-GB" sz="2800" dirty="0">
              <a:ea typeface="ＭＳ Ｐゴシック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GB" sz="3200" spc="-1" dirty="0">
                <a:solidFill>
                  <a:srgbClr val="C00000"/>
                </a:solidFill>
                <a:latin typeface="Arial Bold"/>
                <a:ea typeface="ＭＳ Ｐゴシック"/>
              </a:rPr>
              <a:t>Summary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DBB727-A733-7374-DA7F-2C673B3238FC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  <a:p>
            <a:pPr lvl="1"/>
            <a:r>
              <a:rPr lang="en-US"/>
              <a:t>User experience</a:t>
            </a:r>
          </a:p>
          <a:p>
            <a:pPr lvl="1"/>
            <a:r>
              <a:rPr lang="en-US"/>
              <a:t>Regression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247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Planning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Levels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Automation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spc="-1" dirty="0">
                <a:solidFill>
                  <a:srgbClr val="000000"/>
                </a:solidFill>
                <a:latin typeface="Arial"/>
              </a:rPr>
              <a:t>Establish process and resources required for testing</a:t>
            </a:r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What kinds of testing, when and by whom?</a:t>
            </a:r>
          </a:p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Think about when to schedule testing</a:t>
            </a:r>
          </a:p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spc="-1">
                <a:solidFill>
                  <a:srgbClr val="000000"/>
                </a:solidFill>
                <a:latin typeface="Arial"/>
                <a:ea typeface="ＭＳ Ｐゴシック"/>
              </a:rPr>
              <a:t>Third-party vs. in-house testing</a:t>
            </a:r>
            <a:endParaRPr lang="en-US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endParaRPr lang="en-US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Test Planning</a:t>
            </a:r>
            <a:endParaRPr lang="en-US" sz="3200" b="0" strike="noStrike" spc="-1" dirty="0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Planning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pc="-1" dirty="0">
                <a:solidFill>
                  <a:srgbClr val="000000"/>
                </a:solidFill>
                <a:latin typeface="Arial"/>
                <a:ea typeface="ＭＳ Ｐゴシック"/>
              </a:rPr>
              <a:t>Test Levels</a:t>
            </a:r>
            <a:endParaRPr lang="en-US" sz="3200" b="1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Testing Techniques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Test Automation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38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spc="-1" dirty="0">
                <a:solidFill>
                  <a:srgbClr val="000000"/>
                </a:solidFill>
                <a:latin typeface="Arial"/>
              </a:rPr>
              <a:t>Unit Testing</a:t>
            </a:r>
            <a:endParaRPr lang="en-US"/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Isolate and test individual elements (methods, variables)</a:t>
            </a:r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See java example</a:t>
            </a:r>
          </a:p>
        </p:txBody>
      </p:sp>
      <p:sp>
        <p:nvSpPr>
          <p:cNvPr id="186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Test Levels</a:t>
            </a:r>
            <a:endParaRPr lang="en-US" sz="3200" b="0" strike="noStrike" spc="-1" dirty="0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0467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86" descr="A diagram of a string model&#10;&#10;Description automatically generated"/>
          <p:cNvPicPr/>
          <p:nvPr/>
        </p:nvPicPr>
        <p:blipFill>
          <a:blip r:embed="rId2"/>
          <a:stretch/>
        </p:blipFill>
        <p:spPr>
          <a:xfrm>
            <a:off x="1972101" y="1876636"/>
            <a:ext cx="8598478" cy="4836644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Unit Testing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4B74D-9280-B353-FA9A-2D5944489FFE}"/>
              </a:ext>
            </a:extLst>
          </p:cNvPr>
          <p:cNvSpPr txBox="1"/>
          <p:nvPr/>
        </p:nvSpPr>
        <p:spPr>
          <a:xfrm>
            <a:off x="7164778" y="1514103"/>
            <a:ext cx="41929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https://github.com/julianbass/CarTester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spc="-1" dirty="0">
                <a:solidFill>
                  <a:srgbClr val="000000"/>
                </a:solidFill>
                <a:latin typeface="Arial"/>
              </a:rPr>
              <a:t>Integration Testing</a:t>
            </a:r>
            <a:endParaRPr lang="en-US" dirty="0"/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Verify integration of sub-systems</a:t>
            </a:r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Test interfaces</a:t>
            </a:r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Use stubs and drivers during development</a:t>
            </a:r>
          </a:p>
          <a:p>
            <a:pPr marL="1257300" lvl="2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Stubs fulfil a call and return static values</a:t>
            </a:r>
          </a:p>
          <a:p>
            <a:pPr marL="1257300" lvl="2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Drivers make dummy calls to services</a:t>
            </a:r>
          </a:p>
          <a:p>
            <a:pPr marL="800100" lvl="1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For integration testing replace stubs and drivers with code</a:t>
            </a:r>
          </a:p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endParaRPr lang="en-US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endParaRPr lang="en-US" sz="24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Test Levels</a:t>
            </a:r>
            <a:endParaRPr lang="en-US" sz="3200" b="0" strike="noStrike" spc="-1" dirty="0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3184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System Testing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"Technical" testing for system compliance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Test whole, integrated, system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Functional and non-functional requirements tested</a:t>
            </a:r>
            <a:endParaRPr lang="en-GB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1371600" lvl="2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Performance testing</a:t>
            </a:r>
          </a:p>
          <a:p>
            <a:pPr marL="1371600" lvl="2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Load testing</a:t>
            </a: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ea typeface="+mj-lt"/>
                <a:cs typeface="+mj-lt"/>
              </a:rPr>
              <a:t>Test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95294"/>
      </p:ext>
    </p:extLst>
  </p:cSld>
  <p:clrMapOvr>
    <a:masterClrMapping/>
  </p:clrMapOvr>
</p:sld>
</file>

<file path=ppt/theme/theme1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988</TotalTime>
  <Words>189</Words>
  <Application>Microsoft Office PowerPoint</Application>
  <PresentationFormat>Widescreen</PresentationFormat>
  <Paragraphs>36</Paragraphs>
  <Slides>25</Slides>
  <Notes>0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Sem2 Lect9 Module Review 20170328</vt:lpstr>
      <vt:lpstr>Sem2 Lect9 Module Review 20170328</vt:lpstr>
      <vt:lpstr>Sem2 Lect9 Module Review 20170328</vt:lpstr>
      <vt:lpstr>Office Theme</vt:lpstr>
      <vt:lpstr>Agile Software Engineering Skills</vt:lpstr>
      <vt:lpstr>Introduction</vt:lpstr>
      <vt:lpstr>Contents</vt:lpstr>
      <vt:lpstr>Test Planning</vt:lpstr>
      <vt:lpstr>Contents</vt:lpstr>
      <vt:lpstr>Test Levels</vt:lpstr>
      <vt:lpstr>Unit Testing</vt:lpstr>
      <vt:lpstr>Test Levels</vt:lpstr>
      <vt:lpstr>Test Levels</vt:lpstr>
      <vt:lpstr>Test Levels </vt:lpstr>
      <vt:lpstr>Contents</vt:lpstr>
      <vt:lpstr>Testing Techniques</vt:lpstr>
      <vt:lpstr>Testing Techniques</vt:lpstr>
      <vt:lpstr>Testing Techniques</vt:lpstr>
      <vt:lpstr>Testing Techniques</vt:lpstr>
      <vt:lpstr>Testing Techniques</vt:lpstr>
      <vt:lpstr>Contents</vt:lpstr>
      <vt:lpstr>Test Automation</vt:lpstr>
      <vt:lpstr>Test Automation</vt:lpstr>
      <vt:lpstr>Test Automation</vt:lpstr>
      <vt:lpstr>Test Automation</vt:lpstr>
      <vt:lpstr>Test Automation</vt:lpstr>
      <vt:lpstr>Test Automation</vt:lpstr>
      <vt:lpstr>Exercises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Software Engineering Skills</dc:title>
  <dc:subject/>
  <dc:creator>Julian Bass</dc:creator>
  <dc:description/>
  <cp:lastModifiedBy/>
  <cp:revision>883</cp:revision>
  <dcterms:created xsi:type="dcterms:W3CDTF">2022-07-18T17:19:57Z</dcterms:created>
  <dcterms:modified xsi:type="dcterms:W3CDTF">2023-09-13T13:50:25Z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7</vt:i4>
  </property>
</Properties>
</file>